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52"/>
  </p:notesMasterIdLst>
  <p:handoutMasterIdLst>
    <p:handoutMasterId r:id="rId53"/>
  </p:handoutMasterIdLst>
  <p:sldIdLst>
    <p:sldId id="273" r:id="rId2"/>
    <p:sldId id="275" r:id="rId3"/>
    <p:sldId id="276" r:id="rId4"/>
    <p:sldId id="385" r:id="rId5"/>
    <p:sldId id="386" r:id="rId6"/>
    <p:sldId id="387" r:id="rId7"/>
    <p:sldId id="384" r:id="rId8"/>
    <p:sldId id="371" r:id="rId9"/>
    <p:sldId id="376" r:id="rId10"/>
    <p:sldId id="315" r:id="rId11"/>
    <p:sldId id="281" r:id="rId12"/>
    <p:sldId id="282" r:id="rId13"/>
    <p:sldId id="318" r:id="rId14"/>
    <p:sldId id="319" r:id="rId15"/>
    <p:sldId id="283" r:id="rId16"/>
    <p:sldId id="372" r:id="rId17"/>
    <p:sldId id="377" r:id="rId18"/>
    <p:sldId id="324" r:id="rId19"/>
    <p:sldId id="378" r:id="rId20"/>
    <p:sldId id="285" r:id="rId21"/>
    <p:sldId id="325" r:id="rId22"/>
    <p:sldId id="379" r:id="rId23"/>
    <p:sldId id="287" r:id="rId24"/>
    <p:sldId id="288" r:id="rId25"/>
    <p:sldId id="328" r:id="rId26"/>
    <p:sldId id="290" r:id="rId27"/>
    <p:sldId id="291" r:id="rId28"/>
    <p:sldId id="329" r:id="rId29"/>
    <p:sldId id="330" r:id="rId30"/>
    <p:sldId id="357" r:id="rId31"/>
    <p:sldId id="332" r:id="rId32"/>
    <p:sldId id="333" r:id="rId33"/>
    <p:sldId id="373" r:id="rId34"/>
    <p:sldId id="336" r:id="rId35"/>
    <p:sldId id="297" r:id="rId36"/>
    <p:sldId id="380" r:id="rId37"/>
    <p:sldId id="381" r:id="rId38"/>
    <p:sldId id="382" r:id="rId39"/>
    <p:sldId id="388" r:id="rId40"/>
    <p:sldId id="359" r:id="rId41"/>
    <p:sldId id="360" r:id="rId42"/>
    <p:sldId id="361" r:id="rId43"/>
    <p:sldId id="363" r:id="rId44"/>
    <p:sldId id="364" r:id="rId45"/>
    <p:sldId id="366" r:id="rId46"/>
    <p:sldId id="383" r:id="rId47"/>
    <p:sldId id="368" r:id="rId48"/>
    <p:sldId id="375" r:id="rId49"/>
    <p:sldId id="370" r:id="rId50"/>
    <p:sldId id="308" r:id="rId51"/>
  </p:sldIdLst>
  <p:sldSz cx="9144000" cy="6858000" type="screen4x3"/>
  <p:notesSz cx="6797675" cy="9926638"/>
  <p:defaultTextStyle>
    <a:defPPr>
      <a:defRPr lang="it-IT"/>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99"/>
    <a:srgbClr val="008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822" autoAdjust="0"/>
  </p:normalViewPr>
  <p:slideViewPr>
    <p:cSldViewPr>
      <p:cViewPr varScale="1">
        <p:scale>
          <a:sx n="64" d="100"/>
          <a:sy n="64" d="100"/>
        </p:scale>
        <p:origin x="156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2" d="100"/>
          <a:sy n="82" d="100"/>
        </p:scale>
        <p:origin x="311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813" cy="495300"/>
          </a:xfrm>
          <a:prstGeom prst="rect">
            <a:avLst/>
          </a:prstGeom>
        </p:spPr>
        <p:txBody>
          <a:bodyPr vert="horz" lIns="92373" tIns="46186" rIns="92373" bIns="46186" rtlCol="0"/>
          <a:lstStyle>
            <a:lvl1pPr algn="l" eaLnBrk="1" fontAlgn="auto" hangingPunct="1">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51275" y="0"/>
            <a:ext cx="2944813" cy="495300"/>
          </a:xfrm>
          <a:prstGeom prst="rect">
            <a:avLst/>
          </a:prstGeom>
        </p:spPr>
        <p:txBody>
          <a:bodyPr vert="horz" lIns="92373" tIns="46186" rIns="92373" bIns="46186" rtlCol="0"/>
          <a:lstStyle>
            <a:lvl1pPr algn="r" eaLnBrk="1" fontAlgn="auto" hangingPunct="1">
              <a:spcBef>
                <a:spcPts val="0"/>
              </a:spcBef>
              <a:spcAft>
                <a:spcPts val="0"/>
              </a:spcAft>
              <a:defRPr sz="1200">
                <a:latin typeface="+mn-lt"/>
                <a:cs typeface="+mn-cs"/>
              </a:defRPr>
            </a:lvl1pPr>
          </a:lstStyle>
          <a:p>
            <a:pPr>
              <a:defRPr/>
            </a:pPr>
            <a:fld id="{6F83C5FE-F6B0-4AEA-936D-50E5AB42997C}" type="datetimeFigureOut">
              <a:rPr lang="it-IT"/>
              <a:pPr>
                <a:defRPr/>
              </a:pPr>
              <a:t>19/09/2019</a:t>
            </a:fld>
            <a:endParaRPr lang="it-IT"/>
          </a:p>
        </p:txBody>
      </p:sp>
      <p:sp>
        <p:nvSpPr>
          <p:cNvPr id="4" name="Segnaposto piè di pagina 3"/>
          <p:cNvSpPr>
            <a:spLocks noGrp="1"/>
          </p:cNvSpPr>
          <p:nvPr>
            <p:ph type="ftr" sz="quarter" idx="2"/>
          </p:nvPr>
        </p:nvSpPr>
        <p:spPr>
          <a:xfrm>
            <a:off x="0" y="9429750"/>
            <a:ext cx="2944813" cy="495300"/>
          </a:xfrm>
          <a:prstGeom prst="rect">
            <a:avLst/>
          </a:prstGeom>
        </p:spPr>
        <p:txBody>
          <a:bodyPr vert="horz" lIns="92373" tIns="46186" rIns="92373" bIns="46186" rtlCol="0" anchor="b"/>
          <a:lstStyle>
            <a:lvl1pPr algn="l" eaLnBrk="1" fontAlgn="auto" hangingPunct="1">
              <a:spcBef>
                <a:spcPts val="0"/>
              </a:spcBef>
              <a:spcAft>
                <a:spcPts val="0"/>
              </a:spcAft>
              <a:defRPr sz="12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51275" y="9429750"/>
            <a:ext cx="2944813" cy="495300"/>
          </a:xfrm>
          <a:prstGeom prst="rect">
            <a:avLst/>
          </a:prstGeom>
        </p:spPr>
        <p:txBody>
          <a:bodyPr vert="horz" wrap="square" lIns="92373" tIns="46186" rIns="92373" bIns="46186" numCol="1" anchor="b" anchorCtr="0" compatLnSpc="1">
            <a:prstTxWarp prst="textNoShape">
              <a:avLst/>
            </a:prstTxWarp>
          </a:bodyPr>
          <a:lstStyle>
            <a:lvl1pPr algn="r" eaLnBrk="1" hangingPunct="1">
              <a:defRPr sz="1200">
                <a:latin typeface="Calibri" pitchFamily="34" charset="0"/>
              </a:defRPr>
            </a:lvl1pPr>
          </a:lstStyle>
          <a:p>
            <a:fld id="{ADAF0D88-3361-45EB-865F-89AE115FF591}" type="slidenum">
              <a:rPr lang="it-IT" altLang="it-IT"/>
              <a:pPr/>
              <a:t>‹N›</a:t>
            </a:fld>
            <a:endParaRPr lang="it-IT" altLang="it-IT"/>
          </a:p>
        </p:txBody>
      </p:sp>
    </p:spTree>
    <p:extLst>
      <p:ext uri="{BB962C8B-B14F-4D97-AF65-F5344CB8AC3E}">
        <p14:creationId xmlns:p14="http://schemas.microsoft.com/office/powerpoint/2010/main" val="2691321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320" tIns="45660" rIns="91320" bIns="45660" rtlCol="0"/>
          <a:lstStyle>
            <a:lvl1pPr algn="l" eaLnBrk="1" fontAlgn="auto" hangingPunct="1">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320" tIns="45660" rIns="91320" bIns="45660" rtlCol="0"/>
          <a:lstStyle>
            <a:lvl1pPr algn="r" eaLnBrk="1" fontAlgn="auto" hangingPunct="1">
              <a:spcBef>
                <a:spcPts val="0"/>
              </a:spcBef>
              <a:spcAft>
                <a:spcPts val="0"/>
              </a:spcAft>
              <a:defRPr sz="1200">
                <a:latin typeface="+mn-lt"/>
                <a:cs typeface="+mn-cs"/>
              </a:defRPr>
            </a:lvl1pPr>
          </a:lstStyle>
          <a:p>
            <a:pPr>
              <a:defRPr/>
            </a:pPr>
            <a:fld id="{232F774E-BBDB-4B87-B593-44BC60E3237F}" type="datetimeFigureOut">
              <a:rPr lang="it-IT"/>
              <a:pPr>
                <a:defRPr/>
              </a:pPr>
              <a:t>19/09/2019</a:t>
            </a:fld>
            <a:endParaRPr lang="it-IT"/>
          </a:p>
        </p:txBody>
      </p:sp>
      <p:sp>
        <p:nvSpPr>
          <p:cNvPr id="4" name="Segnaposto immagine diapositiva 3"/>
          <p:cNvSpPr>
            <a:spLocks noGrp="1" noRot="1" noChangeAspect="1"/>
          </p:cNvSpPr>
          <p:nvPr>
            <p:ph type="sldImg" idx="2"/>
          </p:nvPr>
        </p:nvSpPr>
        <p:spPr>
          <a:xfrm>
            <a:off x="919163" y="744538"/>
            <a:ext cx="4962525" cy="3722687"/>
          </a:xfrm>
          <a:prstGeom prst="rect">
            <a:avLst/>
          </a:prstGeom>
          <a:noFill/>
          <a:ln w="12700">
            <a:solidFill>
              <a:prstClr val="black"/>
            </a:solidFill>
          </a:ln>
        </p:spPr>
        <p:txBody>
          <a:bodyPr vert="horz" lIns="91320" tIns="45660" rIns="91320" bIns="45660" rtlCol="0" anchor="ctr"/>
          <a:lstStyle/>
          <a:p>
            <a:pPr lvl="0"/>
            <a:endParaRPr lang="it-IT" noProof="0"/>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320" tIns="45660" rIns="91320" bIns="4566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320" tIns="45660" rIns="91320" bIns="45660" rtlCol="0" anchor="b"/>
          <a:lstStyle>
            <a:lvl1pPr algn="l" eaLnBrk="1" fontAlgn="auto" hangingPunct="1">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wrap="square" lIns="91320" tIns="45660" rIns="91320" bIns="45660" numCol="1" anchor="b" anchorCtr="0" compatLnSpc="1">
            <a:prstTxWarp prst="textNoShape">
              <a:avLst/>
            </a:prstTxWarp>
          </a:bodyPr>
          <a:lstStyle>
            <a:lvl1pPr algn="r" eaLnBrk="1" hangingPunct="1">
              <a:defRPr sz="1200">
                <a:latin typeface="Calibri" pitchFamily="34" charset="0"/>
              </a:defRPr>
            </a:lvl1pPr>
          </a:lstStyle>
          <a:p>
            <a:fld id="{49A785CD-045D-406E-8098-E992F1FA9B62}" type="slidenum">
              <a:rPr lang="it-IT" altLang="it-IT"/>
              <a:pPr/>
              <a:t>‹N›</a:t>
            </a:fld>
            <a:endParaRPr lang="it-IT" altLang="it-IT"/>
          </a:p>
        </p:txBody>
      </p:sp>
    </p:spTree>
    <p:extLst>
      <p:ext uri="{BB962C8B-B14F-4D97-AF65-F5344CB8AC3E}">
        <p14:creationId xmlns:p14="http://schemas.microsoft.com/office/powerpoint/2010/main" val="534055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2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Il corso Basic Life Support rivolto a personale laico (non sanitario) ha una durata complessiva di 5 ore, suddivise in 1 ora di teoria, 3 di addestramento pratico e 1 dedicata alla valutazione pratica. Segue le indicazioni internazionali ILCOR ed è avallato da AREU. Il superamento del corso consente di acquisire l’abilitazione all’utilizzo del defibrillatore, riconosciuta su tutto il territorio nazionale. AREU al fine di aumentare la diffusione della manovre di rianimazione cardiopolmonare all’interno della popolazione, si avvale di Centri di Formazione Riconosciuti distribuiti sul territorio regionale.</a:t>
            </a:r>
          </a:p>
        </p:txBody>
      </p:sp>
      <p:sp>
        <p:nvSpPr>
          <p:cNvPr id="9220" name="Segnaposto numero diapositiva 3"/>
          <p:cNvSpPr>
            <a:spLocks noGrp="1"/>
          </p:cNvSpPr>
          <p:nvPr>
            <p:ph type="sldNum" sz="quarter" idx="5"/>
          </p:nvPr>
        </p:nvSpPr>
        <p:spPr bwMode="auto">
          <a:noFill/>
          <a:ln>
            <a:miter lim="800000"/>
            <a:headEnd/>
            <a:tailEnd/>
          </a:ln>
        </p:spPr>
        <p:txBody>
          <a:bodyPr/>
          <a:lstStyle/>
          <a:p>
            <a:fld id="{B00E534B-2CEA-41D8-92C6-F17F21742742}" type="slidenum">
              <a:rPr lang="it-IT" altLang="it-IT"/>
              <a:pPr/>
              <a:t>1</a:t>
            </a:fld>
            <a:endParaRPr lang="it-IT" altLang="it-IT"/>
          </a:p>
        </p:txBody>
      </p:sp>
    </p:spTree>
    <p:extLst>
      <p:ext uri="{BB962C8B-B14F-4D97-AF65-F5344CB8AC3E}">
        <p14:creationId xmlns:p14="http://schemas.microsoft.com/office/powerpoint/2010/main" val="2099835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La sopravvivenza in caso di Arresto Cardio-Circolatorio è inferiore al 10%. La letteratura scientifica internazionale ha però dimostrato che un soccorso tempestivo e corretto in caso di arresto cardiaco improvviso, contribuisce a salvare fino al 30% delle persone colpite. </a:t>
            </a:r>
          </a:p>
          <a:p>
            <a:pPr eaLnBrk="1" hangingPunct="1">
              <a:spcBef>
                <a:spcPct val="0"/>
              </a:spcBef>
            </a:pPr>
            <a:r>
              <a:rPr lang="it-IT" altLang="it-IT"/>
              <a:t>In assenza di RCP, la probabilità di successo della defibrillazione si riduce del 7-10% ogni minuto. Con una RCP efficace e tempestiva, questa percentuale si riduce al 3-4% ogni minuto.</a:t>
            </a:r>
          </a:p>
        </p:txBody>
      </p:sp>
      <p:sp>
        <p:nvSpPr>
          <p:cNvPr id="27652" name="Segnaposto numero diapositiva 3"/>
          <p:cNvSpPr>
            <a:spLocks noGrp="1"/>
          </p:cNvSpPr>
          <p:nvPr>
            <p:ph type="sldNum" sz="quarter" idx="5"/>
          </p:nvPr>
        </p:nvSpPr>
        <p:spPr bwMode="auto">
          <a:noFill/>
          <a:ln>
            <a:miter lim="800000"/>
            <a:headEnd/>
            <a:tailEnd/>
          </a:ln>
        </p:spPr>
        <p:txBody>
          <a:bodyPr/>
          <a:lstStyle/>
          <a:p>
            <a:fld id="{B6059DB6-2708-434F-9201-5FBA242F1958}" type="slidenum">
              <a:rPr lang="it-IT" altLang="it-IT"/>
              <a:pPr/>
              <a:t>10</a:t>
            </a:fld>
            <a:endParaRPr lang="it-IT" altLang="it-IT"/>
          </a:p>
        </p:txBody>
      </p:sp>
    </p:spTree>
    <p:extLst>
      <p:ext uri="{BB962C8B-B14F-4D97-AF65-F5344CB8AC3E}">
        <p14:creationId xmlns:p14="http://schemas.microsoft.com/office/powerpoint/2010/main" val="400981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5F6F2400-1312-445F-91BD-BCB4B3668BD6}" type="slidenum">
              <a:rPr lang="it-IT" altLang="it-IT"/>
              <a:pPr/>
              <a:t>11</a:t>
            </a:fld>
            <a:endParaRPr lang="it-IT" altLang="it-IT"/>
          </a:p>
        </p:txBody>
      </p:sp>
      <p:sp>
        <p:nvSpPr>
          <p:cNvPr id="29699" name="Segnaposto immagine diapositiva 1"/>
          <p:cNvSpPr>
            <a:spLocks noGrp="1" noRot="1" noChangeAspect="1" noTextEdit="1"/>
          </p:cNvSpPr>
          <p:nvPr>
            <p:ph type="sldImg"/>
          </p:nvPr>
        </p:nvSpPr>
        <p:spPr bwMode="auto">
          <a:xfrm>
            <a:off x="919163" y="746125"/>
            <a:ext cx="4959350" cy="3719513"/>
          </a:xfrm>
          <a:noFill/>
          <a:ln>
            <a:solidFill>
              <a:srgbClr val="000000"/>
            </a:solidFill>
            <a:miter lim="800000"/>
            <a:headEnd/>
            <a:tailEnd/>
          </a:ln>
        </p:spPr>
      </p:sp>
      <p:sp>
        <p:nvSpPr>
          <p:cNvPr id="29700" name="Segnaposto note 2"/>
          <p:cNvSpPr>
            <a:spLocks noGrp="1"/>
          </p:cNvSpPr>
          <p:nvPr>
            <p:ph type="body" idx="1"/>
          </p:nvPr>
        </p:nvSpPr>
        <p:spPr bwMode="auto">
          <a:xfrm>
            <a:off x="906463" y="4714875"/>
            <a:ext cx="4984750" cy="4467225"/>
          </a:xfrm>
          <a:noFill/>
        </p:spPr>
        <p:txBody>
          <a:bodyPr wrap="square" lIns="91944" tIns="45972" rIns="91944" bIns="45972" numCol="1" anchor="t" anchorCtr="0" compatLnSpc="1">
            <a:prstTxWarp prst="textNoShape">
              <a:avLst/>
            </a:prstTxWarp>
          </a:bodyPr>
          <a:lstStyle/>
          <a:p>
            <a:pPr eaLnBrk="1" hangingPunct="1">
              <a:spcBef>
                <a:spcPct val="0"/>
              </a:spcBef>
            </a:pPr>
            <a:r>
              <a:rPr lang="it-IT" altLang="it-IT"/>
              <a:t>E’ molto importante ricordare che prima di soccorrere un infortunato, è necessario valutare attentamente la situazione ed il luogo dove si trova la vittima.  Questo consente di poter agire </a:t>
            </a:r>
            <a:r>
              <a:rPr lang="it-IT" altLang="it-IT" b="1" u="sng"/>
              <a:t>SEMPRE</a:t>
            </a:r>
            <a:r>
              <a:rPr lang="it-IT" altLang="it-IT"/>
              <a:t> in sicurezza sia per chi soccorre che per la vittima stessa.</a:t>
            </a:r>
          </a:p>
          <a:p>
            <a:pPr eaLnBrk="1" hangingPunct="1">
              <a:spcBef>
                <a:spcPct val="0"/>
              </a:spcBef>
            </a:pPr>
            <a:endParaRPr lang="it-IT" altLang="it-IT"/>
          </a:p>
        </p:txBody>
      </p:sp>
    </p:spTree>
    <p:extLst>
      <p:ext uri="{BB962C8B-B14F-4D97-AF65-F5344CB8AC3E}">
        <p14:creationId xmlns:p14="http://schemas.microsoft.com/office/powerpoint/2010/main" val="367245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fld id="{5810B721-5F36-40D1-A7D7-E76D91346A91}" type="slidenum">
              <a:rPr lang="it-IT" altLang="it-IT"/>
              <a:pPr/>
              <a:t>12</a:t>
            </a:fld>
            <a:endParaRPr lang="it-IT" altLang="it-IT"/>
          </a:p>
        </p:txBody>
      </p:sp>
      <p:sp>
        <p:nvSpPr>
          <p:cNvPr id="31747" name="Segnaposto immagine diapositiva 1"/>
          <p:cNvSpPr>
            <a:spLocks noGrp="1" noRot="1" noChangeAspect="1" noTextEdit="1"/>
          </p:cNvSpPr>
          <p:nvPr>
            <p:ph type="sldImg"/>
          </p:nvPr>
        </p:nvSpPr>
        <p:spPr bwMode="auto">
          <a:xfrm>
            <a:off x="919163" y="746125"/>
            <a:ext cx="4959350" cy="3719513"/>
          </a:xfrm>
          <a:noFill/>
          <a:ln>
            <a:solidFill>
              <a:srgbClr val="000000"/>
            </a:solidFill>
            <a:miter lim="800000"/>
            <a:headEnd/>
            <a:tailEnd/>
          </a:ln>
        </p:spPr>
      </p:sp>
      <p:sp>
        <p:nvSpPr>
          <p:cNvPr id="31748" name="Segnaposto note 2"/>
          <p:cNvSpPr>
            <a:spLocks noGrp="1"/>
          </p:cNvSpPr>
          <p:nvPr>
            <p:ph type="body" idx="1"/>
          </p:nvPr>
        </p:nvSpPr>
        <p:spPr bwMode="auto">
          <a:xfrm>
            <a:off x="906463" y="4714875"/>
            <a:ext cx="4984750" cy="4467225"/>
          </a:xfrm>
          <a:noFill/>
        </p:spPr>
        <p:txBody>
          <a:bodyPr wrap="square" lIns="91944" tIns="45972" rIns="91944" bIns="45972" numCol="1" anchor="t" anchorCtr="0" compatLnSpc="1">
            <a:prstTxWarp prst="textNoShape">
              <a:avLst/>
            </a:prstTxWarp>
          </a:bodyPr>
          <a:lstStyle/>
          <a:p>
            <a:pPr eaLnBrk="1" hangingPunct="1">
              <a:spcBef>
                <a:spcPct val="0"/>
              </a:spcBef>
            </a:pPr>
            <a:r>
              <a:rPr lang="it-IT" altLang="it-IT"/>
              <a:t>Per valutare lo stato di coscienza si utilizza la manovra </a:t>
            </a:r>
            <a:r>
              <a:rPr lang="it-IT" altLang="it-IT" i="1" u="sng"/>
              <a:t>chiama e scuoti</a:t>
            </a:r>
            <a:r>
              <a:rPr lang="it-IT" altLang="it-IT"/>
              <a:t>: avvicinarsi il più possibile alla vittima, chiamarla a voce alta e scuoterla delicatamente per le spalle. Questa manovra permette di distinguere i pazienti addormentati da quelli effettivamente incoscienti. </a:t>
            </a:r>
          </a:p>
          <a:p>
            <a:pPr eaLnBrk="1" hangingPunct="1">
              <a:spcBef>
                <a:spcPct val="0"/>
              </a:spcBef>
            </a:pPr>
            <a:r>
              <a:rPr lang="it-IT" altLang="it-IT"/>
              <a:t>(In caso di trauma il movimento potrebbe aggravare eventuali lesioni esistenti: l’approccio migliore consiste nel limitarsi a chiamare il paziente, toccandolo delicatamente).</a:t>
            </a:r>
          </a:p>
          <a:p>
            <a:pPr eaLnBrk="1" hangingPunct="1">
              <a:spcBef>
                <a:spcPct val="0"/>
              </a:spcBef>
            </a:pPr>
            <a:r>
              <a:rPr lang="it-IT" altLang="it-IT" b="1" u="sng"/>
              <a:t>CONTEMPORANEAMENTE ALLA VALUTAZIONE DELLO STATO DI COSCIENZA OSSERVARE IN MODO RAPIDO SE IL TORACE SI SOLLEVA</a:t>
            </a:r>
            <a:endParaRPr lang="it-IT" altLang="it-IT"/>
          </a:p>
          <a:p>
            <a:pPr eaLnBrk="1" hangingPunct="1">
              <a:spcBef>
                <a:spcPct val="0"/>
              </a:spcBef>
            </a:pPr>
            <a:endParaRPr lang="it-IT" altLang="it-IT"/>
          </a:p>
        </p:txBody>
      </p:sp>
    </p:spTree>
    <p:extLst>
      <p:ext uri="{BB962C8B-B14F-4D97-AF65-F5344CB8AC3E}">
        <p14:creationId xmlns:p14="http://schemas.microsoft.com/office/powerpoint/2010/main" val="1772581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b="1" u="sng"/>
              <a:t>CONTEMPORANEAMENTE ALLA VALUTAZIONE DELLO STATO DI COSCIENZA OSSERVARE RAPIDAMENTE SE IL TORACE SI SOLLEVA.</a:t>
            </a:r>
            <a:r>
              <a:rPr lang="it-IT" altLang="it-IT"/>
              <a:t> Per effettuare questa manovra è importante riuscire a valutare adeguatamente i movimenti del torace, quindi se la vittima indossa un abbigliamento pesante o che ostacola l’osservazione, il torace dovrà essere scoperto.</a:t>
            </a:r>
          </a:p>
        </p:txBody>
      </p:sp>
      <p:sp>
        <p:nvSpPr>
          <p:cNvPr id="33796" name="Segnaposto numero diapositiva 3"/>
          <p:cNvSpPr>
            <a:spLocks noGrp="1"/>
          </p:cNvSpPr>
          <p:nvPr>
            <p:ph type="sldNum" sz="quarter" idx="5"/>
          </p:nvPr>
        </p:nvSpPr>
        <p:spPr bwMode="auto">
          <a:noFill/>
          <a:ln>
            <a:miter lim="800000"/>
            <a:headEnd/>
            <a:tailEnd/>
          </a:ln>
        </p:spPr>
        <p:txBody>
          <a:bodyPr/>
          <a:lstStyle/>
          <a:p>
            <a:fld id="{712BC62F-D8A5-4F3E-904E-FB0E314907A9}" type="slidenum">
              <a:rPr lang="it-IT" altLang="it-IT"/>
              <a:pPr/>
              <a:t>13</a:t>
            </a:fld>
            <a:endParaRPr lang="it-IT" altLang="it-IT"/>
          </a:p>
        </p:txBody>
      </p:sp>
    </p:spTree>
    <p:extLst>
      <p:ext uri="{BB962C8B-B14F-4D97-AF65-F5344CB8AC3E}">
        <p14:creationId xmlns:p14="http://schemas.microsoft.com/office/powerpoint/2010/main" val="148584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Non è necessario insegnare agli allievi a contare la frequenza respiratoria; l’istruttore dovrà fornire degli esempi pratici che permettano di riconoscere rapidamente una normale frequenza respiratoria in un soggetto adulto. </a:t>
            </a:r>
          </a:p>
        </p:txBody>
      </p:sp>
      <p:sp>
        <p:nvSpPr>
          <p:cNvPr id="35844" name="Segnaposto numero diapositiva 3"/>
          <p:cNvSpPr>
            <a:spLocks noGrp="1"/>
          </p:cNvSpPr>
          <p:nvPr>
            <p:ph type="sldNum" sz="quarter" idx="5"/>
          </p:nvPr>
        </p:nvSpPr>
        <p:spPr bwMode="auto">
          <a:noFill/>
          <a:ln>
            <a:miter lim="800000"/>
            <a:headEnd/>
            <a:tailEnd/>
          </a:ln>
        </p:spPr>
        <p:txBody>
          <a:bodyPr/>
          <a:lstStyle/>
          <a:p>
            <a:fld id="{40766AF6-7E75-4434-9C09-717F1A55E583}" type="slidenum">
              <a:rPr lang="it-IT" altLang="it-IT"/>
              <a:pPr/>
              <a:t>14</a:t>
            </a:fld>
            <a:endParaRPr lang="it-IT" altLang="it-IT"/>
          </a:p>
        </p:txBody>
      </p:sp>
    </p:spTree>
    <p:extLst>
      <p:ext uri="{BB962C8B-B14F-4D97-AF65-F5344CB8AC3E}">
        <p14:creationId xmlns:p14="http://schemas.microsoft.com/office/powerpoint/2010/main" val="324294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78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Anche se la vittima ha un respiro valido, ma rimane incosciente, ci troviamo di fronte ad una situazione di pericolo che necessita il tempestivo allertamento del sistema sanitario di emergenza (118). In attesa dei soccorsi è necessario restare a fianco della vittima, valutando costantemente che mantenga un respiro valido. E’ possibile posizionarla sul fianco (Posizione Laterale di Sicurezza) per prevenire un’ostruzione delle vie respiratorie anche in caso di vomito. Questa manovra verrà illustrata durante gli stazionamenti pratici.</a:t>
            </a:r>
          </a:p>
        </p:txBody>
      </p:sp>
      <p:sp>
        <p:nvSpPr>
          <p:cNvPr id="37892" name="Segnaposto numero diapositiva 3"/>
          <p:cNvSpPr>
            <a:spLocks noGrp="1"/>
          </p:cNvSpPr>
          <p:nvPr>
            <p:ph type="sldNum" sz="quarter" idx="5"/>
          </p:nvPr>
        </p:nvSpPr>
        <p:spPr bwMode="auto">
          <a:noFill/>
          <a:ln>
            <a:miter lim="800000"/>
            <a:headEnd/>
            <a:tailEnd/>
          </a:ln>
        </p:spPr>
        <p:txBody>
          <a:bodyPr/>
          <a:lstStyle/>
          <a:p>
            <a:fld id="{DB3F3E0F-2FA2-4BCC-B735-F82E66FB173D}" type="slidenum">
              <a:rPr lang="it-IT" altLang="it-IT"/>
              <a:pPr/>
              <a:t>15</a:t>
            </a:fld>
            <a:endParaRPr lang="it-IT" altLang="it-IT"/>
          </a:p>
        </p:txBody>
      </p:sp>
    </p:spTree>
    <p:extLst>
      <p:ext uri="{BB962C8B-B14F-4D97-AF65-F5344CB8AC3E}">
        <p14:creationId xmlns:p14="http://schemas.microsoft.com/office/powerpoint/2010/main" val="87079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99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Con il termine “Respiro </a:t>
            </a:r>
            <a:r>
              <a:rPr lang="it-IT" altLang="it-IT" b="1"/>
              <a:t>ANORMALE” </a:t>
            </a:r>
            <a:r>
              <a:rPr lang="it-IT" altLang="it-IT"/>
              <a:t>si intende la presenza di tutte le caratteristiche descritte nella diapositiva</a:t>
            </a:r>
            <a:r>
              <a:rPr lang="it-IT" altLang="it-IT" b="1"/>
              <a:t> </a:t>
            </a:r>
            <a:r>
              <a:rPr lang="it-IT" altLang="it-IT"/>
              <a:t>e che indicano che anche se presenti dei minimi movimenti del torace, questi non riescano a produrre il passaggio di un’adeguata quantità di aria. In caso di dubbi sulla valutazione dell’efficacia del respiro, all’allievo verrà fornita l’indicazione di non perdere tempo eccessivo e di considerarlo inefficace, iniziando quindi le manovre di RCP.</a:t>
            </a:r>
          </a:p>
          <a:p>
            <a:pPr eaLnBrk="1" hangingPunct="1">
              <a:spcBef>
                <a:spcPct val="0"/>
              </a:spcBef>
            </a:pPr>
            <a:r>
              <a:rPr lang="it-IT" altLang="it-IT"/>
              <a:t>La mancanza di movimenti del torace indica che non c’è respiro.</a:t>
            </a:r>
          </a:p>
          <a:p>
            <a:pPr eaLnBrk="1" hangingPunct="1">
              <a:spcBef>
                <a:spcPct val="0"/>
              </a:spcBef>
            </a:pPr>
            <a:endParaRPr lang="it-IT" altLang="it-IT"/>
          </a:p>
        </p:txBody>
      </p:sp>
      <p:sp>
        <p:nvSpPr>
          <p:cNvPr id="39940" name="Segnaposto numero diapositiva 3"/>
          <p:cNvSpPr>
            <a:spLocks noGrp="1"/>
          </p:cNvSpPr>
          <p:nvPr>
            <p:ph type="sldNum" sz="quarter" idx="5"/>
          </p:nvPr>
        </p:nvSpPr>
        <p:spPr bwMode="auto">
          <a:noFill/>
          <a:ln>
            <a:miter lim="800000"/>
            <a:headEnd/>
            <a:tailEnd/>
          </a:ln>
        </p:spPr>
        <p:txBody>
          <a:bodyPr/>
          <a:lstStyle/>
          <a:p>
            <a:fld id="{AA2730C4-2F08-4AC0-81BD-102635208E30}" type="slidenum">
              <a:rPr lang="it-IT" altLang="it-IT"/>
              <a:pPr/>
              <a:t>16</a:t>
            </a:fld>
            <a:endParaRPr lang="it-IT" altLang="it-IT"/>
          </a:p>
        </p:txBody>
      </p:sp>
    </p:spTree>
    <p:extLst>
      <p:ext uri="{BB962C8B-B14F-4D97-AF65-F5344CB8AC3E}">
        <p14:creationId xmlns:p14="http://schemas.microsoft.com/office/powerpoint/2010/main" val="306291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19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tLang="it-IT"/>
          </a:p>
        </p:txBody>
      </p:sp>
      <p:sp>
        <p:nvSpPr>
          <p:cNvPr id="41988" name="Segnaposto numero diapositiva 3"/>
          <p:cNvSpPr>
            <a:spLocks noGrp="1"/>
          </p:cNvSpPr>
          <p:nvPr>
            <p:ph type="sldNum" sz="quarter" idx="5"/>
          </p:nvPr>
        </p:nvSpPr>
        <p:spPr bwMode="auto">
          <a:noFill/>
          <a:ln>
            <a:miter lim="800000"/>
            <a:headEnd/>
            <a:tailEnd/>
          </a:ln>
        </p:spPr>
        <p:txBody>
          <a:bodyPr/>
          <a:lstStyle/>
          <a:p>
            <a:fld id="{B127AFEB-EE44-41BF-BD0B-91CA4C417D1D}" type="slidenum">
              <a:rPr lang="it-IT" altLang="it-IT"/>
              <a:pPr/>
              <a:t>17</a:t>
            </a:fld>
            <a:endParaRPr lang="it-IT" altLang="it-IT"/>
          </a:p>
        </p:txBody>
      </p:sp>
    </p:spTree>
    <p:extLst>
      <p:ext uri="{BB962C8B-B14F-4D97-AF65-F5344CB8AC3E}">
        <p14:creationId xmlns:p14="http://schemas.microsoft.com/office/powerpoint/2010/main" val="3815332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40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Nel caso in cui la vittima incosciente non respiri o respiri o il suo respiro non sia ritenuto valido, è fondamentale iniziare quanto prima le Compressioni Toraciche Esterne. Il primo passo da fare è l’allertamento del Sistema Sanitario di Emergenza (118). E’ possibile delegare un altro astante ad effettuare la chiamata, mentre si iniziano le CTE, a patto che questi sia adeguatamente istruito sulle informazioni da dare all’operatore che risponde alla chiamata (</a:t>
            </a:r>
            <a:r>
              <a:rPr lang="it-IT" altLang="it-IT" i="1"/>
              <a:t>“la vittima è incosciente e stiamo iniziando la Rianimazione Cardiopolmonare…”</a:t>
            </a:r>
            <a:r>
              <a:rPr lang="it-IT" altLang="it-IT"/>
              <a:t>). Il soccorritore dovrà anche accertarsi della presenza di un defibrillatore nelle vicinanze (</a:t>
            </a:r>
            <a:r>
              <a:rPr lang="it-IT" altLang="it-IT" i="1"/>
              <a:t>“C’è un defibrillatore” / “Portatemi il defibrillatore”</a:t>
            </a:r>
            <a:r>
              <a:rPr lang="it-IT" altLang="it-IT"/>
              <a:t>). Per iniziare le CTE la vittima deve essere supina (a pancia in su) distesa su di un piano rigido (il pavimento). Se l’abbigliamento che indossa ci permette di individuare il punto corretto per appoggiare le mani sul torace, non è fondamentale rimuoverlo; in caso contrario  dovrà essere scoperto il torace quanto basta per individuare il punto corretto.</a:t>
            </a:r>
          </a:p>
          <a:p>
            <a:pPr eaLnBrk="1" hangingPunct="1">
              <a:spcBef>
                <a:spcPct val="0"/>
              </a:spcBef>
            </a:pPr>
            <a:r>
              <a:rPr lang="it-IT" altLang="it-IT"/>
              <a:t>Nel caso in cui il soccorritore si trovi solo e impossibilitato a ricevere altro aiuto, è indispensabile che prima di procedere a qualsiasi manovra allerti sil Soccorso Sanitario di Emergenza (118) e segua le indicazioni dell’operatore.</a:t>
            </a:r>
          </a:p>
        </p:txBody>
      </p:sp>
      <p:sp>
        <p:nvSpPr>
          <p:cNvPr id="44036" name="Segnaposto numero diapositiva 3"/>
          <p:cNvSpPr>
            <a:spLocks noGrp="1"/>
          </p:cNvSpPr>
          <p:nvPr>
            <p:ph type="sldNum" sz="quarter" idx="5"/>
          </p:nvPr>
        </p:nvSpPr>
        <p:spPr bwMode="auto">
          <a:noFill/>
          <a:ln>
            <a:miter lim="800000"/>
            <a:headEnd/>
            <a:tailEnd/>
          </a:ln>
        </p:spPr>
        <p:txBody>
          <a:bodyPr/>
          <a:lstStyle/>
          <a:p>
            <a:fld id="{558F8766-588D-460E-825C-8F4189A6813A}" type="slidenum">
              <a:rPr lang="it-IT" altLang="it-IT"/>
              <a:pPr/>
              <a:t>18</a:t>
            </a:fld>
            <a:endParaRPr lang="it-IT" altLang="it-IT"/>
          </a:p>
        </p:txBody>
      </p:sp>
    </p:spTree>
    <p:extLst>
      <p:ext uri="{BB962C8B-B14F-4D97-AF65-F5344CB8AC3E}">
        <p14:creationId xmlns:p14="http://schemas.microsoft.com/office/powerpoint/2010/main" val="2937418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60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La tecnologia odierna permette di utilizzare apparati telefonici che oltre a localizzare la propria posizione, permettono di chiamare in viva voce liberando le mani dell’utente</a:t>
            </a:r>
          </a:p>
        </p:txBody>
      </p:sp>
      <p:sp>
        <p:nvSpPr>
          <p:cNvPr id="46084" name="Segnaposto numero diapositiva 3"/>
          <p:cNvSpPr>
            <a:spLocks noGrp="1"/>
          </p:cNvSpPr>
          <p:nvPr>
            <p:ph type="sldNum" sz="quarter" idx="5"/>
          </p:nvPr>
        </p:nvSpPr>
        <p:spPr bwMode="auto">
          <a:noFill/>
          <a:ln>
            <a:miter lim="800000"/>
            <a:headEnd/>
            <a:tailEnd/>
          </a:ln>
        </p:spPr>
        <p:txBody>
          <a:bodyPr/>
          <a:lstStyle/>
          <a:p>
            <a:fld id="{F7F084CB-4CFD-40FD-B28A-D0953241B4E2}" type="slidenum">
              <a:rPr lang="it-IT" altLang="it-IT"/>
              <a:pPr/>
              <a:t>19</a:t>
            </a:fld>
            <a:endParaRPr lang="it-IT" altLang="it-IT"/>
          </a:p>
        </p:txBody>
      </p:sp>
    </p:spTree>
    <p:extLst>
      <p:ext uri="{BB962C8B-B14F-4D97-AF65-F5344CB8AC3E}">
        <p14:creationId xmlns:p14="http://schemas.microsoft.com/office/powerpoint/2010/main" val="377936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2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Il corso è rivolto esclusivamente al personale LAICO, termine utilizzato per indicare qualunque cittadino che non esercitano professioni sanitarie (medici/infermieri).</a:t>
            </a:r>
          </a:p>
          <a:p>
            <a:pPr eaLnBrk="1" hangingPunct="1">
              <a:spcBef>
                <a:spcPct val="0"/>
              </a:spcBef>
            </a:pPr>
            <a:r>
              <a:rPr lang="it-IT" altLang="it-IT"/>
              <a:t>La recente normativa nazionale mira alla diffusione delle manovre di rianimazione cardiopolmonare e di defibrillazione precoce anche all’interno del mondo sportivo professionistico e dilettantistico.</a:t>
            </a:r>
          </a:p>
          <a:p>
            <a:pPr eaLnBrk="1" hangingPunct="1">
              <a:spcBef>
                <a:spcPct val="0"/>
              </a:spcBef>
            </a:pPr>
            <a:r>
              <a:rPr lang="it-IT" altLang="it-IT"/>
              <a:t>La scarsa conoscenza delle manovre di primo soccorso da parte della popolazione riduce  sia le probabilità di sopravvivenza delle vittime colpite da arresto cardiaco, sia le possibilità di limitare eventuali esiti invalidanti.  Per queste ragioni è necessario che le tecniche di base di rianimazione cardio-polmonare diventino un bagaglio di conoscenza comune e diffusa.</a:t>
            </a:r>
          </a:p>
        </p:txBody>
      </p:sp>
      <p:sp>
        <p:nvSpPr>
          <p:cNvPr id="11268" name="Segnaposto numero diapositiva 3"/>
          <p:cNvSpPr>
            <a:spLocks noGrp="1"/>
          </p:cNvSpPr>
          <p:nvPr>
            <p:ph type="sldNum" sz="quarter" idx="5"/>
          </p:nvPr>
        </p:nvSpPr>
        <p:spPr bwMode="auto">
          <a:noFill/>
          <a:ln>
            <a:miter lim="800000"/>
            <a:headEnd/>
            <a:tailEnd/>
          </a:ln>
        </p:spPr>
        <p:txBody>
          <a:bodyPr/>
          <a:lstStyle/>
          <a:p>
            <a:fld id="{C2939EB0-657C-4AA0-842E-8BE21551AED4}" type="slidenum">
              <a:rPr lang="it-IT" altLang="it-IT"/>
              <a:pPr/>
              <a:t>2</a:t>
            </a:fld>
            <a:endParaRPr lang="it-IT" altLang="it-IT"/>
          </a:p>
        </p:txBody>
      </p:sp>
    </p:spTree>
    <p:extLst>
      <p:ext uri="{BB962C8B-B14F-4D97-AF65-F5344CB8AC3E}">
        <p14:creationId xmlns:p14="http://schemas.microsoft.com/office/powerpoint/2010/main" val="414254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060910C6-6C40-429B-B3DB-FC24D3C8919B}" type="slidenum">
              <a:rPr lang="it-IT" altLang="it-IT"/>
              <a:pPr/>
              <a:t>20</a:t>
            </a:fld>
            <a:endParaRPr lang="it-IT" altLang="it-IT"/>
          </a:p>
        </p:txBody>
      </p:sp>
      <p:sp>
        <p:nvSpPr>
          <p:cNvPr id="48131" name="Segnaposto immagine diapositiva 1"/>
          <p:cNvSpPr>
            <a:spLocks noGrp="1" noRot="1" noChangeAspect="1" noTextEdit="1"/>
          </p:cNvSpPr>
          <p:nvPr>
            <p:ph type="sldImg"/>
          </p:nvPr>
        </p:nvSpPr>
        <p:spPr bwMode="auto">
          <a:xfrm>
            <a:off x="919163" y="746125"/>
            <a:ext cx="4959350" cy="3719513"/>
          </a:xfrm>
          <a:noFill/>
          <a:ln>
            <a:solidFill>
              <a:srgbClr val="000000"/>
            </a:solidFill>
            <a:miter lim="800000"/>
            <a:headEnd/>
            <a:tailEnd/>
          </a:ln>
        </p:spPr>
      </p:sp>
      <p:sp>
        <p:nvSpPr>
          <p:cNvPr id="48132" name="Segnaposto note 2"/>
          <p:cNvSpPr>
            <a:spLocks noGrp="1"/>
          </p:cNvSpPr>
          <p:nvPr>
            <p:ph type="body" idx="1"/>
          </p:nvPr>
        </p:nvSpPr>
        <p:spPr bwMode="auto">
          <a:xfrm>
            <a:off x="906463" y="4714875"/>
            <a:ext cx="4984750" cy="4467225"/>
          </a:xfrm>
          <a:noFill/>
        </p:spPr>
        <p:txBody>
          <a:bodyPr wrap="square" lIns="91944" tIns="45972" rIns="91944" bIns="45972" numCol="1" anchor="t" anchorCtr="0" compatLnSpc="1">
            <a:prstTxWarp prst="textNoShape">
              <a:avLst/>
            </a:prstTxWarp>
          </a:bodyPr>
          <a:lstStyle/>
          <a:p>
            <a:pPr eaLnBrk="1" hangingPunct="1">
              <a:spcBef>
                <a:spcPct val="0"/>
              </a:spcBef>
            </a:pPr>
            <a:r>
              <a:rPr lang="it-IT" altLang="it-IT"/>
              <a:t>Per iniziare ad eseguire le CTE, il soccorritore deve mettersi in ginocchio, a fianco della vittima, spostato in avanti, con le spalle verso il centro del torace (braccia perpendicolari). I gomiti restano rigidi perché per effettuare le CTE si sfrutterà il movimento del bacino. Per aumentare l’efficacia delle CTE si utilizzerà anche il peso del corpo del soccorritore.</a:t>
            </a:r>
          </a:p>
          <a:p>
            <a:pPr eaLnBrk="1" hangingPunct="1">
              <a:spcBef>
                <a:spcPct val="0"/>
              </a:spcBef>
            </a:pPr>
            <a:r>
              <a:rPr lang="it-IT" altLang="it-IT"/>
              <a:t>La corretta posizione del soccorritore verrà affrontata durante gli addestramenti pratici.</a:t>
            </a:r>
          </a:p>
        </p:txBody>
      </p:sp>
    </p:spTree>
    <p:extLst>
      <p:ext uri="{BB962C8B-B14F-4D97-AF65-F5344CB8AC3E}">
        <p14:creationId xmlns:p14="http://schemas.microsoft.com/office/powerpoint/2010/main" val="1978542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01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Il torace inizia dalle clavicole e termina con le ultime coste mobili. Il centro del torace è anche la metà inferiore dello sterno. Il soccorritore dovrà appoggiare la parte inferiore del palmo della mano in questo punto, tenendo adeguatamente sollevate le dita (intrecciandole) per impedire la dispersione della forza durante le compressioni e prevenire la rottura accidentale delle coste.</a:t>
            </a:r>
          </a:p>
          <a:p>
            <a:pPr eaLnBrk="1" hangingPunct="1">
              <a:spcBef>
                <a:spcPct val="0"/>
              </a:spcBef>
            </a:pPr>
            <a:r>
              <a:rPr lang="it-IT" altLang="it-IT"/>
              <a:t>La corretta posizione delle mani del soccorritore verrà affrontata durante gli addestramenti pratici.</a:t>
            </a:r>
          </a:p>
          <a:p>
            <a:pPr eaLnBrk="1" hangingPunct="1">
              <a:spcBef>
                <a:spcPct val="0"/>
              </a:spcBef>
            </a:pPr>
            <a:endParaRPr lang="it-IT" altLang="it-IT"/>
          </a:p>
        </p:txBody>
      </p:sp>
      <p:sp>
        <p:nvSpPr>
          <p:cNvPr id="50180" name="Segnaposto numero diapositiva 3"/>
          <p:cNvSpPr>
            <a:spLocks noGrp="1"/>
          </p:cNvSpPr>
          <p:nvPr>
            <p:ph type="sldNum" sz="quarter" idx="5"/>
          </p:nvPr>
        </p:nvSpPr>
        <p:spPr bwMode="auto">
          <a:noFill/>
          <a:ln>
            <a:miter lim="800000"/>
            <a:headEnd/>
            <a:tailEnd/>
          </a:ln>
        </p:spPr>
        <p:txBody>
          <a:bodyPr/>
          <a:lstStyle/>
          <a:p>
            <a:fld id="{D91DCCEF-FB6B-4724-97D4-EEF9AE360770}" type="slidenum">
              <a:rPr lang="it-IT" altLang="it-IT"/>
              <a:pPr/>
              <a:t>21</a:t>
            </a:fld>
            <a:endParaRPr lang="it-IT" altLang="it-IT"/>
          </a:p>
        </p:txBody>
      </p:sp>
    </p:spTree>
    <p:extLst>
      <p:ext uri="{BB962C8B-B14F-4D97-AF65-F5344CB8AC3E}">
        <p14:creationId xmlns:p14="http://schemas.microsoft.com/office/powerpoint/2010/main" val="736859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it-IT" altLang="it-IT" sz="900"/>
              <a:t>Per consentire una piena riespansione della parete toracica dopo ciascuna compressione, i soccorritori devono evitare di rimanere appoggiati sul torace, tra una compressione e l’altra,senza perdere il punto di repere</a:t>
            </a:r>
          </a:p>
          <a:p>
            <a:pPr eaLnBrk="1" hangingPunct="1">
              <a:spcBef>
                <a:spcPct val="0"/>
              </a:spcBef>
              <a:buFontTx/>
              <a:buChar char="•"/>
            </a:pPr>
            <a:r>
              <a:rPr lang="it-IT" altLang="it-IT" sz="900"/>
              <a:t>HQ CPR= alta qualità compressioni</a:t>
            </a:r>
          </a:p>
          <a:p>
            <a:pPr eaLnBrk="1" hangingPunct="1">
              <a:spcBef>
                <a:spcPct val="0"/>
              </a:spcBef>
              <a:buFontTx/>
              <a:buChar char="•"/>
            </a:pPr>
            <a:r>
              <a:rPr lang="it-IT" altLang="it-IT" sz="1000"/>
              <a:t>La tecnica corretta per eseguire le CTE verrà affrontata durante gli addestramenti pratici.</a:t>
            </a:r>
          </a:p>
          <a:p>
            <a:pPr eaLnBrk="1" hangingPunct="1">
              <a:spcBef>
                <a:spcPct val="0"/>
              </a:spcBef>
              <a:buFontTx/>
              <a:buChar char="•"/>
            </a:pPr>
            <a:endParaRPr lang="it-IT" altLang="it-IT" sz="1000"/>
          </a:p>
        </p:txBody>
      </p:sp>
      <p:sp>
        <p:nvSpPr>
          <p:cNvPr id="52228" name="Segnaposto numero diapositiva 3"/>
          <p:cNvSpPr>
            <a:spLocks noGrp="1"/>
          </p:cNvSpPr>
          <p:nvPr>
            <p:ph type="sldNum" sz="quarter" idx="5"/>
          </p:nvPr>
        </p:nvSpPr>
        <p:spPr bwMode="auto">
          <a:noFill/>
          <a:ln>
            <a:miter lim="800000"/>
            <a:headEnd/>
            <a:tailEnd/>
          </a:ln>
        </p:spPr>
        <p:txBody>
          <a:bodyPr/>
          <a:lstStyle/>
          <a:p>
            <a:fld id="{60370406-00DA-495A-815F-36F0DAFFC0AD}" type="slidenum">
              <a:rPr lang="it-IT" altLang="it-IT"/>
              <a:pPr/>
              <a:t>22</a:t>
            </a:fld>
            <a:endParaRPr lang="it-IT" altLang="it-IT"/>
          </a:p>
        </p:txBody>
      </p:sp>
    </p:spTree>
    <p:extLst>
      <p:ext uri="{BB962C8B-B14F-4D97-AF65-F5344CB8AC3E}">
        <p14:creationId xmlns:p14="http://schemas.microsoft.com/office/powerpoint/2010/main" val="3845138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6C0F02C4-AD16-4731-A9A3-FBA7ADF15406}" type="slidenum">
              <a:rPr lang="it-IT" altLang="it-IT"/>
              <a:pPr/>
              <a:t>23</a:t>
            </a:fld>
            <a:endParaRPr lang="it-IT" altLang="it-IT"/>
          </a:p>
        </p:txBody>
      </p:sp>
      <p:sp>
        <p:nvSpPr>
          <p:cNvPr id="54275" name="Segnaposto immagine diapositiva 1"/>
          <p:cNvSpPr>
            <a:spLocks noGrp="1" noRot="1" noChangeAspect="1" noTextEdit="1"/>
          </p:cNvSpPr>
          <p:nvPr>
            <p:ph type="sldImg"/>
          </p:nvPr>
        </p:nvSpPr>
        <p:spPr bwMode="auto">
          <a:xfrm>
            <a:off x="919163" y="746125"/>
            <a:ext cx="4959350" cy="3719513"/>
          </a:xfrm>
          <a:noFill/>
          <a:ln>
            <a:solidFill>
              <a:srgbClr val="000000"/>
            </a:solidFill>
            <a:miter lim="800000"/>
            <a:headEnd/>
            <a:tailEnd/>
          </a:ln>
        </p:spPr>
      </p:sp>
      <p:sp>
        <p:nvSpPr>
          <p:cNvPr id="54276" name="Segnaposto note 2"/>
          <p:cNvSpPr>
            <a:spLocks noGrp="1"/>
          </p:cNvSpPr>
          <p:nvPr>
            <p:ph type="body" idx="1"/>
          </p:nvPr>
        </p:nvSpPr>
        <p:spPr bwMode="auto">
          <a:xfrm>
            <a:off x="906463" y="4714875"/>
            <a:ext cx="4984750" cy="4467225"/>
          </a:xfrm>
          <a:noFill/>
        </p:spPr>
        <p:txBody>
          <a:bodyPr wrap="square" lIns="91944" tIns="45972" rIns="91944" bIns="45972" numCol="1" anchor="t" anchorCtr="0" compatLnSpc="1">
            <a:prstTxWarp prst="textNoShape">
              <a:avLst/>
            </a:prstTxWarp>
          </a:bodyPr>
          <a:lstStyle/>
          <a:p>
            <a:pPr eaLnBrk="1" hangingPunct="1">
              <a:spcBef>
                <a:spcPct val="0"/>
              </a:spcBef>
            </a:pPr>
            <a:r>
              <a:rPr lang="it-IT" altLang="it-IT"/>
              <a:t>In attesa del Defibrillazione, dopo le prime 30 compressioni, la RCP prosegue con la rapida valutazione della pervietà delle vie aeree. </a:t>
            </a:r>
          </a:p>
          <a:p>
            <a:pPr eaLnBrk="1" hangingPunct="1">
              <a:spcBef>
                <a:spcPct val="0"/>
              </a:spcBef>
            </a:pPr>
            <a:r>
              <a:rPr lang="it-IT" altLang="it-IT"/>
              <a:t>Per estendere il capo appoggiare il palmo della mano sulla fronte della vittima e due dita dell’altra mano alla base del mento, per spostare in dietro leggermente la testa. Eseguita questa manovra è possibile dare una rapida occhiata all’interno della bocca della vittima per valutare la presenza di corpi estranei. Nel casi in cui se ne riscontri la presenza, al soccorritore laico viene fornita l’indicazione di non rimuoverli e continuare la RC con le sole CTE, in attesa dei soccorsi.</a:t>
            </a:r>
          </a:p>
        </p:txBody>
      </p:sp>
    </p:spTree>
    <p:extLst>
      <p:ext uri="{BB962C8B-B14F-4D97-AF65-F5344CB8AC3E}">
        <p14:creationId xmlns:p14="http://schemas.microsoft.com/office/powerpoint/2010/main" val="3199453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AEDFA857-B05F-4587-B0CB-C916366CDFA7}" type="slidenum">
              <a:rPr lang="it-IT" altLang="it-IT"/>
              <a:pPr/>
              <a:t>24</a:t>
            </a:fld>
            <a:endParaRPr lang="it-IT" altLang="it-IT"/>
          </a:p>
        </p:txBody>
      </p:sp>
      <p:sp>
        <p:nvSpPr>
          <p:cNvPr id="56323" name="Segnaposto immagine diapositiva 1"/>
          <p:cNvSpPr>
            <a:spLocks noGrp="1" noRot="1" noChangeAspect="1" noTextEdit="1"/>
          </p:cNvSpPr>
          <p:nvPr>
            <p:ph type="sldImg"/>
          </p:nvPr>
        </p:nvSpPr>
        <p:spPr bwMode="auto">
          <a:xfrm>
            <a:off x="919163" y="746125"/>
            <a:ext cx="4959350" cy="3719513"/>
          </a:xfrm>
          <a:noFill/>
          <a:ln>
            <a:solidFill>
              <a:srgbClr val="000000"/>
            </a:solidFill>
            <a:miter lim="800000"/>
            <a:headEnd/>
            <a:tailEnd/>
          </a:ln>
        </p:spPr>
      </p:sp>
      <p:sp>
        <p:nvSpPr>
          <p:cNvPr id="56324" name="Segnaposto note 2"/>
          <p:cNvSpPr>
            <a:spLocks noGrp="1"/>
          </p:cNvSpPr>
          <p:nvPr>
            <p:ph type="body" idx="1"/>
          </p:nvPr>
        </p:nvSpPr>
        <p:spPr bwMode="auto">
          <a:xfrm>
            <a:off x="906463" y="4714875"/>
            <a:ext cx="4984750" cy="4467225"/>
          </a:xfrm>
          <a:noFill/>
        </p:spPr>
        <p:txBody>
          <a:bodyPr wrap="square" lIns="91944" tIns="45972" rIns="91944" bIns="45972" numCol="1" anchor="t" anchorCtr="0" compatLnSpc="1">
            <a:prstTxWarp prst="textNoShape">
              <a:avLst/>
            </a:prstTxWarp>
          </a:bodyPr>
          <a:lstStyle/>
          <a:p>
            <a:pPr eaLnBrk="1" hangingPunct="1">
              <a:spcBef>
                <a:spcPct val="0"/>
              </a:spcBef>
            </a:pPr>
            <a:r>
              <a:rPr lang="it-IT" altLang="it-IT" b="1"/>
              <a:t>Ventilazione: tecnica bocca-bocca</a:t>
            </a:r>
            <a:r>
              <a:rPr lang="it-IT" altLang="it-IT"/>
              <a:t> </a:t>
            </a:r>
          </a:p>
          <a:p>
            <a:pPr eaLnBrk="1" hangingPunct="1">
              <a:spcBef>
                <a:spcPct val="0"/>
              </a:spcBef>
            </a:pPr>
            <a:r>
              <a:rPr lang="it-IT" altLang="it-IT"/>
              <a:t>▪ Mantenendo le vie aeree libere con la manovra di estensione del capo, chiudere il naso della vittima pinzandolo tra il pollice e l’indice della mano posta sulla fronte (per evitare la fuoriuscita di aria dal naso)</a:t>
            </a:r>
          </a:p>
          <a:p>
            <a:pPr eaLnBrk="1" hangingPunct="1">
              <a:spcBef>
                <a:spcPct val="0"/>
              </a:spcBef>
            </a:pPr>
            <a:r>
              <a:rPr lang="it-IT" altLang="it-IT"/>
              <a:t>▪  Inspirare normalmente</a:t>
            </a:r>
          </a:p>
          <a:p>
            <a:pPr eaLnBrk="1" hangingPunct="1">
              <a:spcBef>
                <a:spcPct val="0"/>
              </a:spcBef>
            </a:pPr>
            <a:r>
              <a:rPr lang="it-IT" altLang="it-IT"/>
              <a:t>▪ Ponendo le labbra a tenuta su quelle della vittima, soffiare l’aria lentamente per circa un secondo, finché il torace comincia a sollevarsi</a:t>
            </a:r>
          </a:p>
          <a:p>
            <a:pPr eaLnBrk="1" hangingPunct="1">
              <a:spcBef>
                <a:spcPct val="0"/>
              </a:spcBef>
            </a:pPr>
            <a:r>
              <a:rPr lang="it-IT" altLang="it-IT"/>
              <a:t>▪ Terminata l’insufflazione lasciare espirare </a:t>
            </a:r>
          </a:p>
          <a:p>
            <a:pPr eaLnBrk="1" hangingPunct="1">
              <a:spcBef>
                <a:spcPct val="0"/>
              </a:spcBef>
            </a:pPr>
            <a:r>
              <a:rPr lang="it-IT" altLang="it-IT"/>
              <a:t>▪ Ripetere questa manovra per due volte</a:t>
            </a:r>
          </a:p>
          <a:p>
            <a:pPr eaLnBrk="1" hangingPunct="1">
              <a:spcBef>
                <a:spcPct val="0"/>
              </a:spcBef>
            </a:pPr>
            <a:r>
              <a:rPr lang="it-IT" altLang="it-IT"/>
              <a:t>▪ Osservare il sollevamento del torace durante le ventilazioni.</a:t>
            </a:r>
          </a:p>
          <a:p>
            <a:pPr eaLnBrk="1" hangingPunct="1">
              <a:spcBef>
                <a:spcPct val="0"/>
              </a:spcBef>
            </a:pPr>
            <a:r>
              <a:rPr lang="it-IT" altLang="it-IT"/>
              <a:t>Nella ventilazione bocca-bocca è preferibile utilizzare dei presidi di protezione che evitano il contatto diretto con la vittima.   Esistono apposite maschere che proteggono dal contatto diretto con la bocca, con eventuali secrezioni e con l’aria espirata.  Il fazzoletto di carta </a:t>
            </a:r>
            <a:r>
              <a:rPr lang="it-IT" altLang="it-IT" b="1"/>
              <a:t>NON</a:t>
            </a:r>
            <a:r>
              <a:rPr lang="it-IT" altLang="it-IT"/>
              <a:t> è uno strumento che garantisce la protezione.</a:t>
            </a:r>
          </a:p>
          <a:p>
            <a:pPr eaLnBrk="1" hangingPunct="1">
              <a:spcBef>
                <a:spcPct val="0"/>
              </a:spcBef>
            </a:pPr>
            <a:endParaRPr lang="it-IT" altLang="it-IT"/>
          </a:p>
          <a:p>
            <a:pPr eaLnBrk="1" hangingPunct="1">
              <a:spcBef>
                <a:spcPct val="0"/>
              </a:spcBef>
            </a:pPr>
            <a:r>
              <a:rPr lang="it-IT" altLang="it-IT"/>
              <a:t>Utilizzo della maschera:</a:t>
            </a:r>
          </a:p>
          <a:p>
            <a:pPr eaLnBrk="1" hangingPunct="1">
              <a:spcBef>
                <a:spcPct val="0"/>
              </a:spcBef>
            </a:pPr>
            <a:r>
              <a:rPr lang="it-IT" altLang="it-IT" i="1"/>
              <a:t>Si deve applicare la maschera di forma triangolare con l’apice del triangolo sulla radice del naso e la base tra il labbro inferiore ed il mento, esercitando una pressione tale da evitare la dispersione dell’aria insufflata dai lati della maschera stessa. A questo punto bisogna insufflare lentamente nel beccuccio della maschera controllando che il torace si sollevi; a questo punto staccare le labbra e lasciare espirare il paziente. </a:t>
            </a:r>
            <a:endParaRPr lang="it-IT" altLang="it-IT"/>
          </a:p>
        </p:txBody>
      </p:sp>
    </p:spTree>
    <p:extLst>
      <p:ext uri="{BB962C8B-B14F-4D97-AF65-F5344CB8AC3E}">
        <p14:creationId xmlns:p14="http://schemas.microsoft.com/office/powerpoint/2010/main" val="1907540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Perché le ventilazioni siano efficaci, è sufficiente insufflare una quantità d’aria sufficiente a far muovere il torace della vittima (senza gonfiarlo eccessivamente) per un secondo circa e in modo continuo e non brusco. E’ fondamentale quindi che durante le insufflazioni, il soccorritore riesca a valutare il movimento del torace.</a:t>
            </a:r>
          </a:p>
          <a:p>
            <a:pPr eaLnBrk="1" hangingPunct="1">
              <a:spcBef>
                <a:spcPct val="0"/>
              </a:spcBef>
            </a:pPr>
            <a:r>
              <a:rPr lang="it-IT" altLang="it-IT"/>
              <a:t>Se le ventilazioni NON sono efficaci (il torace non si solleva) riprendere immediatamente le CTE senza insistere nei tentativi di ventilazione.</a:t>
            </a:r>
          </a:p>
          <a:p>
            <a:pPr eaLnBrk="1" hangingPunct="1">
              <a:spcBef>
                <a:spcPct val="0"/>
              </a:spcBef>
            </a:pPr>
            <a:r>
              <a:rPr lang="it-IT" altLang="it-IT"/>
              <a:t>La tecnica corretta per eseguire le ventilazioni verrà affrontata durante gli addestramenti pratici.</a:t>
            </a:r>
          </a:p>
          <a:p>
            <a:pPr eaLnBrk="1" hangingPunct="1">
              <a:spcBef>
                <a:spcPct val="0"/>
              </a:spcBef>
            </a:pPr>
            <a:endParaRPr lang="it-IT" altLang="it-IT"/>
          </a:p>
        </p:txBody>
      </p:sp>
      <p:sp>
        <p:nvSpPr>
          <p:cNvPr id="58372" name="Segnaposto numero diapositiva 3"/>
          <p:cNvSpPr>
            <a:spLocks noGrp="1"/>
          </p:cNvSpPr>
          <p:nvPr>
            <p:ph type="sldNum" sz="quarter" idx="5"/>
          </p:nvPr>
        </p:nvSpPr>
        <p:spPr bwMode="auto">
          <a:noFill/>
          <a:ln>
            <a:miter lim="800000"/>
            <a:headEnd/>
            <a:tailEnd/>
          </a:ln>
        </p:spPr>
        <p:txBody>
          <a:bodyPr/>
          <a:lstStyle/>
          <a:p>
            <a:fld id="{673B33AF-8EA9-4632-8C7E-EE063A28F325}" type="slidenum">
              <a:rPr lang="it-IT" altLang="it-IT"/>
              <a:pPr/>
              <a:t>25</a:t>
            </a:fld>
            <a:endParaRPr lang="it-IT" altLang="it-IT"/>
          </a:p>
        </p:txBody>
      </p:sp>
    </p:spTree>
    <p:extLst>
      <p:ext uri="{BB962C8B-B14F-4D97-AF65-F5344CB8AC3E}">
        <p14:creationId xmlns:p14="http://schemas.microsoft.com/office/powerpoint/2010/main" val="3474791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B8A0A79A-9A1B-4003-8379-9D7B75BA9D9D}" type="slidenum">
              <a:rPr lang="it-IT" altLang="it-IT"/>
              <a:pPr/>
              <a:t>26</a:t>
            </a:fld>
            <a:endParaRPr lang="it-IT" altLang="it-IT"/>
          </a:p>
        </p:txBody>
      </p:sp>
      <p:sp>
        <p:nvSpPr>
          <p:cNvPr id="60419" name="Segnaposto immagine diapositiva 1"/>
          <p:cNvSpPr>
            <a:spLocks noGrp="1" noRot="1" noChangeAspect="1" noTextEdit="1"/>
          </p:cNvSpPr>
          <p:nvPr>
            <p:ph type="sldImg"/>
          </p:nvPr>
        </p:nvSpPr>
        <p:spPr bwMode="auto">
          <a:xfrm>
            <a:off x="919163" y="746125"/>
            <a:ext cx="4959350" cy="3719513"/>
          </a:xfrm>
          <a:noFill/>
          <a:ln>
            <a:solidFill>
              <a:srgbClr val="000000"/>
            </a:solidFill>
            <a:miter lim="800000"/>
            <a:headEnd/>
            <a:tailEnd/>
          </a:ln>
        </p:spPr>
      </p:sp>
      <p:sp>
        <p:nvSpPr>
          <p:cNvPr id="60420" name="Segnaposto note 2"/>
          <p:cNvSpPr>
            <a:spLocks noGrp="1"/>
          </p:cNvSpPr>
          <p:nvPr>
            <p:ph type="body" idx="1"/>
          </p:nvPr>
        </p:nvSpPr>
        <p:spPr bwMode="auto">
          <a:xfrm>
            <a:off x="906463" y="4714875"/>
            <a:ext cx="4984750" cy="4467225"/>
          </a:xfrm>
          <a:noFill/>
        </p:spPr>
        <p:txBody>
          <a:bodyPr wrap="square" lIns="91944" tIns="45972" rIns="91944" bIns="45972" numCol="1" anchor="t" anchorCtr="0" compatLnSpc="1">
            <a:prstTxWarp prst="textNoShape">
              <a:avLst/>
            </a:prstTxWarp>
          </a:bodyPr>
          <a:lstStyle/>
          <a:p>
            <a:pPr eaLnBrk="1" hangingPunct="1">
              <a:spcBef>
                <a:spcPct val="0"/>
              </a:spcBef>
            </a:pPr>
            <a:r>
              <a:rPr lang="it-IT" altLang="it-IT" b="1"/>
              <a:t>Ogni 2 minuti (circa 6-7 cicli 30:2),</a:t>
            </a:r>
            <a:r>
              <a:rPr lang="it-IT" altLang="it-IT"/>
              <a:t> se vi è più di un soccorritore, ci deve essere un’alternanza, specie nei confronti di </a:t>
            </a:r>
            <a:r>
              <a:rPr lang="it-IT" altLang="it-IT" b="1"/>
              <a:t>chi comprime il torace</a:t>
            </a:r>
            <a:r>
              <a:rPr lang="it-IT" altLang="it-IT"/>
              <a:t> per evitare che l’affaticamento renda meno efficaci le compressioni toraciche. E’ importante quindi che il soccorritore verifichi la presenza di un astante disponibile a fornire aiuto e guidarlo nell’esecuzione delle CTE.</a:t>
            </a:r>
          </a:p>
          <a:p>
            <a:pPr eaLnBrk="1" hangingPunct="1">
              <a:spcBef>
                <a:spcPct val="0"/>
              </a:spcBef>
            </a:pPr>
            <a:r>
              <a:rPr lang="it-IT" altLang="it-IT"/>
              <a:t>Per ottenere il 60% delle CTE efficaci, devi mantenere una frequenza tra 100 e 120,riducendo al minimo la durata  delle interruzioni.</a:t>
            </a:r>
          </a:p>
        </p:txBody>
      </p:sp>
    </p:spTree>
    <p:extLst>
      <p:ext uri="{BB962C8B-B14F-4D97-AF65-F5344CB8AC3E}">
        <p14:creationId xmlns:p14="http://schemas.microsoft.com/office/powerpoint/2010/main" val="42336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1588F56B-7FF8-4AFC-95BB-9B6A89BF2214}" type="slidenum">
              <a:rPr lang="it-IT" altLang="it-IT"/>
              <a:pPr/>
              <a:t>27</a:t>
            </a:fld>
            <a:endParaRPr lang="it-IT" altLang="it-IT"/>
          </a:p>
        </p:txBody>
      </p:sp>
      <p:sp>
        <p:nvSpPr>
          <p:cNvPr id="62467" name="Segnaposto immagine diapositiva 1"/>
          <p:cNvSpPr>
            <a:spLocks noGrp="1" noRot="1" noChangeAspect="1" noTextEdit="1"/>
          </p:cNvSpPr>
          <p:nvPr>
            <p:ph type="sldImg"/>
          </p:nvPr>
        </p:nvSpPr>
        <p:spPr bwMode="auto">
          <a:xfrm>
            <a:off x="919163" y="746125"/>
            <a:ext cx="4959350" cy="3719513"/>
          </a:xfrm>
          <a:noFill/>
          <a:ln>
            <a:solidFill>
              <a:srgbClr val="000000"/>
            </a:solidFill>
            <a:miter lim="800000"/>
            <a:headEnd/>
            <a:tailEnd/>
          </a:ln>
        </p:spPr>
      </p:sp>
      <p:sp>
        <p:nvSpPr>
          <p:cNvPr id="62468" name="Segnaposto note 2"/>
          <p:cNvSpPr>
            <a:spLocks noGrp="1"/>
          </p:cNvSpPr>
          <p:nvPr>
            <p:ph type="body" idx="1"/>
          </p:nvPr>
        </p:nvSpPr>
        <p:spPr bwMode="auto">
          <a:xfrm>
            <a:off x="906463" y="4714875"/>
            <a:ext cx="4984750" cy="4467225"/>
          </a:xfrm>
          <a:noFill/>
        </p:spPr>
        <p:txBody>
          <a:bodyPr wrap="square" lIns="91944" tIns="45972" rIns="91944" bIns="45972" numCol="1" anchor="t" anchorCtr="0" compatLnSpc="1">
            <a:prstTxWarp prst="textNoShape">
              <a:avLst/>
            </a:prstTxWarp>
          </a:bodyPr>
          <a:lstStyle/>
          <a:p>
            <a:pPr eaLnBrk="1" hangingPunct="1">
              <a:spcBef>
                <a:spcPct val="0"/>
              </a:spcBef>
            </a:pPr>
            <a:r>
              <a:rPr lang="it-IT" altLang="it-IT" b="1" u="sng"/>
              <a:t>Nel caso il soccorritore non ritenga di effettuare le ventilazioni bocca-bocca (per timore o paura del contatto o perché non ci riesce) vanno effettuate solo le CTE senza interruzione</a:t>
            </a:r>
            <a:r>
              <a:rPr lang="it-IT" altLang="it-IT" b="1"/>
              <a:t> </a:t>
            </a:r>
            <a:r>
              <a:rPr lang="it-IT" altLang="it-IT"/>
              <a:t>(nel caso in cui ci siano due persone addestrate, è indicato almeno mantenere sempre pervie le vie aeree con la manovra di estensione del capo).</a:t>
            </a:r>
          </a:p>
          <a:p>
            <a:pPr eaLnBrk="1" hangingPunct="1">
              <a:spcBef>
                <a:spcPct val="0"/>
              </a:spcBef>
            </a:pPr>
            <a:endParaRPr lang="it-IT" altLang="it-IT"/>
          </a:p>
        </p:txBody>
      </p:sp>
    </p:spTree>
    <p:extLst>
      <p:ext uri="{BB962C8B-B14F-4D97-AF65-F5344CB8AC3E}">
        <p14:creationId xmlns:p14="http://schemas.microsoft.com/office/powerpoint/2010/main" val="2759949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45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Il defibrillatore semiautomatico è un apparecchio che può interrompere l’aritmia causa dell’ACC attraverso l’erogazione di una scarica elettrica stabilita automaticamente dal DAE.  </a:t>
            </a:r>
            <a:r>
              <a:rPr lang="it-IT" altLang="it-IT" i="1"/>
              <a:t>L’apparecchio è in grado di </a:t>
            </a:r>
            <a:r>
              <a:rPr lang="it-IT" altLang="it-IT" b="1" i="1"/>
              <a:t>interpretare l’attività elettrica del cuore</a:t>
            </a:r>
            <a:r>
              <a:rPr lang="it-IT" altLang="it-IT"/>
              <a:t> e decidere se sia opportuno erogare uno shock elettrico attraverso l’utilizzo di placche adesive che devono essere applicate correttamente al torace della vittima. Può essere utilizzato </a:t>
            </a:r>
            <a:r>
              <a:rPr lang="it-IT" altLang="it-IT" b="1"/>
              <a:t>con la massima </a:t>
            </a:r>
            <a:r>
              <a:rPr lang="it-IT" altLang="it-IT"/>
              <a:t>sicurezza anche da personale non sanitario, purché addestrato. </a:t>
            </a:r>
          </a:p>
          <a:p>
            <a:pPr eaLnBrk="1" hangingPunct="1">
              <a:spcBef>
                <a:spcPct val="0"/>
              </a:spcBef>
            </a:pPr>
            <a:r>
              <a:rPr lang="it-IT" altLang="it-IT"/>
              <a:t>In caso di vittima in ACC, </a:t>
            </a:r>
            <a:r>
              <a:rPr lang="it-IT" altLang="it-IT" b="1"/>
              <a:t>appena disponibile</a:t>
            </a:r>
            <a:r>
              <a:rPr lang="it-IT" altLang="it-IT"/>
              <a:t> utilizzare il DAE. Quando il DAE è a fianco della vittima interrompere IMMEDIATAMENTE qualsiasi altra manovra per applicare le piastre.</a:t>
            </a:r>
          </a:p>
          <a:p>
            <a:pPr eaLnBrk="1" hangingPunct="1">
              <a:spcBef>
                <a:spcPct val="0"/>
              </a:spcBef>
            </a:pPr>
            <a:endParaRPr lang="it-IT" altLang="it-IT"/>
          </a:p>
          <a:p>
            <a:pPr eaLnBrk="1" hangingPunct="1">
              <a:spcBef>
                <a:spcPct val="0"/>
              </a:spcBef>
            </a:pPr>
            <a:r>
              <a:rPr lang="it-IT" altLang="it-IT" i="1"/>
              <a:t>(nella diapositiva è raffigurato il simbolo internazionale che indica la presenza di un DAE)</a:t>
            </a:r>
          </a:p>
        </p:txBody>
      </p:sp>
      <p:sp>
        <p:nvSpPr>
          <p:cNvPr id="64516" name="Segnaposto numero diapositiva 3"/>
          <p:cNvSpPr>
            <a:spLocks noGrp="1"/>
          </p:cNvSpPr>
          <p:nvPr>
            <p:ph type="sldNum" sz="quarter" idx="5"/>
          </p:nvPr>
        </p:nvSpPr>
        <p:spPr bwMode="auto">
          <a:noFill/>
          <a:ln>
            <a:miter lim="800000"/>
            <a:headEnd/>
            <a:tailEnd/>
          </a:ln>
        </p:spPr>
        <p:txBody>
          <a:bodyPr/>
          <a:lstStyle/>
          <a:p>
            <a:fld id="{FE6BED03-02BF-41D6-9AA2-6907625AD3D1}" type="slidenum">
              <a:rPr lang="it-IT" altLang="it-IT"/>
              <a:pPr/>
              <a:t>28</a:t>
            </a:fld>
            <a:endParaRPr lang="it-IT" altLang="it-IT"/>
          </a:p>
        </p:txBody>
      </p:sp>
    </p:spTree>
    <p:extLst>
      <p:ext uri="{BB962C8B-B14F-4D97-AF65-F5344CB8AC3E}">
        <p14:creationId xmlns:p14="http://schemas.microsoft.com/office/powerpoint/2010/main" val="3491674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65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All’interno della custodia del DAE dovrebbero esserci sempre delle garze o dei fazzoletti di carta che permettano di asciugare rapidamente TUTTO il torace (generalmente sudato) prima di applicare le piastre adesive. Se necessario depilare SOLO le aree su cui vanno applicate la placche adesive del DAE; nel caso in cui non sia disponibile un rasoio all’interno della custodia del DAE, si procederà comunque con l’applicazione delle piastre (anche su torace villoso).</a:t>
            </a:r>
          </a:p>
          <a:p>
            <a:pPr eaLnBrk="1" hangingPunct="1">
              <a:spcBef>
                <a:spcPct val="0"/>
              </a:spcBef>
            </a:pPr>
            <a:r>
              <a:rPr lang="it-IT" altLang="it-IT"/>
              <a:t>La tecnica corretta per la preparazione del torace verrà affrontata durante gli addestramenti pratici.</a:t>
            </a:r>
          </a:p>
          <a:p>
            <a:pPr eaLnBrk="1" hangingPunct="1">
              <a:spcBef>
                <a:spcPct val="0"/>
              </a:spcBef>
            </a:pPr>
            <a:endParaRPr lang="it-IT" altLang="it-IT"/>
          </a:p>
        </p:txBody>
      </p:sp>
      <p:sp>
        <p:nvSpPr>
          <p:cNvPr id="66564" name="Segnaposto numero diapositiva 3"/>
          <p:cNvSpPr>
            <a:spLocks noGrp="1"/>
          </p:cNvSpPr>
          <p:nvPr>
            <p:ph type="sldNum" sz="quarter" idx="5"/>
          </p:nvPr>
        </p:nvSpPr>
        <p:spPr bwMode="auto">
          <a:noFill/>
          <a:ln>
            <a:miter lim="800000"/>
            <a:headEnd/>
            <a:tailEnd/>
          </a:ln>
        </p:spPr>
        <p:txBody>
          <a:bodyPr/>
          <a:lstStyle/>
          <a:p>
            <a:fld id="{628E139E-C42A-48E8-8215-901CA6C7A271}" type="slidenum">
              <a:rPr lang="it-IT" altLang="it-IT"/>
              <a:pPr/>
              <a:t>29</a:t>
            </a:fld>
            <a:endParaRPr lang="it-IT" altLang="it-IT"/>
          </a:p>
        </p:txBody>
      </p:sp>
    </p:spTree>
    <p:extLst>
      <p:ext uri="{BB962C8B-B14F-4D97-AF65-F5344CB8AC3E}">
        <p14:creationId xmlns:p14="http://schemas.microsoft.com/office/powerpoint/2010/main" val="24112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3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Al termine del corso ogni allievo dovrà essere in grado di riconoscere un Arresto Cardio Circolatorio, saper allertare CORRETTAMENTE il sistema di emergenza sanitaria (118) e di riuscire ad intervenire adeguatamente, eseguendo compressioni toraciche efficaci ed utilizzando un defibrillatore semi-automatico in sicurezza, tempestivamente fino all’arrivo dei soccorsi.</a:t>
            </a:r>
          </a:p>
          <a:p>
            <a:pPr eaLnBrk="1" hangingPunct="1">
              <a:spcBef>
                <a:spcPct val="0"/>
              </a:spcBef>
            </a:pPr>
            <a:r>
              <a:rPr lang="it-IT" altLang="it-IT"/>
              <a:t>E’ definita Rianimazione Cardio-Polmonare (RCP) l’insieme delle manovre atte a mantenere le funzioni vitali supportando artificialmente la circolazione e, se possibile, la ventilazione.  </a:t>
            </a:r>
          </a:p>
          <a:p>
            <a:pPr eaLnBrk="1" hangingPunct="1">
              <a:spcBef>
                <a:spcPct val="0"/>
              </a:spcBef>
            </a:pPr>
            <a:endParaRPr lang="it-IT" altLang="it-IT"/>
          </a:p>
        </p:txBody>
      </p:sp>
      <p:sp>
        <p:nvSpPr>
          <p:cNvPr id="13316" name="Segnaposto numero diapositiva 3"/>
          <p:cNvSpPr>
            <a:spLocks noGrp="1"/>
          </p:cNvSpPr>
          <p:nvPr>
            <p:ph type="sldNum" sz="quarter" idx="5"/>
          </p:nvPr>
        </p:nvSpPr>
        <p:spPr bwMode="auto">
          <a:noFill/>
          <a:ln>
            <a:miter lim="800000"/>
            <a:headEnd/>
            <a:tailEnd/>
          </a:ln>
        </p:spPr>
        <p:txBody>
          <a:bodyPr/>
          <a:lstStyle/>
          <a:p>
            <a:fld id="{8B14007C-DE61-458C-B511-036D53D1051E}" type="slidenum">
              <a:rPr lang="it-IT" altLang="it-IT"/>
              <a:pPr/>
              <a:t>3</a:t>
            </a:fld>
            <a:endParaRPr lang="it-IT" altLang="it-IT"/>
          </a:p>
        </p:txBody>
      </p:sp>
    </p:spTree>
    <p:extLst>
      <p:ext uri="{BB962C8B-B14F-4D97-AF65-F5344CB8AC3E}">
        <p14:creationId xmlns:p14="http://schemas.microsoft.com/office/powerpoint/2010/main" val="3831610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86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La posizione più utilizzata è la ANTERO-LATERALE: una placca adesiva è posta sotto la clavicola  destra e l’altra è al centro della linea ascellare media, all’altezza del quinto spazio intercostale (approssimativamente a metà del torace). E’ possibile indicare almeno una posizione alternativa delle placche: la più facile è la latero-laterale (le due placche poste ai lati del torace, all’altezza del 4°-5° spazio intercostale).</a:t>
            </a:r>
          </a:p>
          <a:p>
            <a:pPr eaLnBrk="1" hangingPunct="1">
              <a:spcBef>
                <a:spcPct val="0"/>
              </a:spcBef>
            </a:pPr>
            <a:r>
              <a:rPr lang="it-IT" altLang="it-IT"/>
              <a:t>La tecnica corretta per l’applicazione delle piastre verrà affrontata durante gli addestramenti pratici.</a:t>
            </a:r>
          </a:p>
          <a:p>
            <a:pPr eaLnBrk="1" hangingPunct="1">
              <a:spcBef>
                <a:spcPct val="0"/>
              </a:spcBef>
            </a:pPr>
            <a:endParaRPr lang="it-IT" altLang="it-IT"/>
          </a:p>
        </p:txBody>
      </p:sp>
      <p:sp>
        <p:nvSpPr>
          <p:cNvPr id="68612" name="Segnaposto numero diapositiva 3"/>
          <p:cNvSpPr>
            <a:spLocks noGrp="1"/>
          </p:cNvSpPr>
          <p:nvPr>
            <p:ph type="sldNum" sz="quarter" idx="5"/>
          </p:nvPr>
        </p:nvSpPr>
        <p:spPr bwMode="auto">
          <a:noFill/>
          <a:ln>
            <a:miter lim="800000"/>
            <a:headEnd/>
            <a:tailEnd/>
          </a:ln>
        </p:spPr>
        <p:txBody>
          <a:bodyPr/>
          <a:lstStyle/>
          <a:p>
            <a:fld id="{7EF62B19-3CF1-4F6E-9832-81C93BC5E00C}" type="slidenum">
              <a:rPr lang="it-IT" altLang="it-IT"/>
              <a:pPr/>
              <a:t>30</a:t>
            </a:fld>
            <a:endParaRPr lang="it-IT" altLang="it-IT"/>
          </a:p>
        </p:txBody>
      </p:sp>
    </p:spTree>
    <p:extLst>
      <p:ext uri="{BB962C8B-B14F-4D97-AF65-F5344CB8AC3E}">
        <p14:creationId xmlns:p14="http://schemas.microsoft.com/office/powerpoint/2010/main" val="2307176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06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Durante l’</a:t>
            </a:r>
            <a:r>
              <a:rPr lang="it-IT" altLang="it-IT" b="1"/>
              <a:t>analisi del ritmo, </a:t>
            </a:r>
            <a:r>
              <a:rPr lang="it-IT" altLang="it-IT"/>
              <a:t>che dura circa 5-10 secondi, nessuno deve toccare il paziente, le placche adesive o i cavi.  Al termine dell’analisi la macchina comunicherà, con un messaggio vocale, se è indicata la defibrillazione.</a:t>
            </a:r>
          </a:p>
          <a:p>
            <a:pPr eaLnBrk="1" hangingPunct="1">
              <a:spcBef>
                <a:spcPct val="0"/>
              </a:spcBef>
            </a:pPr>
            <a:r>
              <a:rPr lang="it-IT" altLang="it-IT" b="1"/>
              <a:t>L’operatore DAE è tenuto a garantire SEMPRE la sicurezza della scena.</a:t>
            </a:r>
            <a:endParaRPr lang="it-IT" altLang="it-IT"/>
          </a:p>
          <a:p>
            <a:pPr eaLnBrk="1" hangingPunct="1">
              <a:spcBef>
                <a:spcPct val="0"/>
              </a:spcBef>
            </a:pPr>
            <a:r>
              <a:rPr lang="it-IT" altLang="it-IT"/>
              <a:t>Durante le fasi di carica e immediatamente prima di erogare lo shock è fondamentale verificare visivamente che nessuno sia in contatto con la vittima né con il DAE.</a:t>
            </a:r>
          </a:p>
          <a:p>
            <a:pPr eaLnBrk="1" hangingPunct="1">
              <a:spcBef>
                <a:spcPct val="0"/>
              </a:spcBef>
            </a:pPr>
            <a:r>
              <a:rPr lang="it-IT" altLang="it-IT" b="1" i="1"/>
              <a:t>L’OPERATORE DAE È RESPONSABILE DELLA SICUREZZA DELLA SCENA, DEL PAZIENTE E DEGLI ASTANTI.</a:t>
            </a:r>
            <a:endParaRPr lang="it-IT" altLang="it-IT"/>
          </a:p>
          <a:p>
            <a:pPr eaLnBrk="1" hangingPunct="1">
              <a:spcBef>
                <a:spcPct val="0"/>
              </a:spcBef>
            </a:pPr>
            <a:endParaRPr lang="it-IT" altLang="it-IT"/>
          </a:p>
        </p:txBody>
      </p:sp>
      <p:sp>
        <p:nvSpPr>
          <p:cNvPr id="70660" name="Segnaposto numero diapositiva 3"/>
          <p:cNvSpPr>
            <a:spLocks noGrp="1"/>
          </p:cNvSpPr>
          <p:nvPr>
            <p:ph type="sldNum" sz="quarter" idx="5"/>
          </p:nvPr>
        </p:nvSpPr>
        <p:spPr bwMode="auto">
          <a:noFill/>
          <a:ln>
            <a:miter lim="800000"/>
            <a:headEnd/>
            <a:tailEnd/>
          </a:ln>
        </p:spPr>
        <p:txBody>
          <a:bodyPr/>
          <a:lstStyle/>
          <a:p>
            <a:fld id="{89197E8B-B173-4A84-87F5-84895DF126B4}" type="slidenum">
              <a:rPr lang="it-IT" altLang="it-IT"/>
              <a:pPr/>
              <a:t>31</a:t>
            </a:fld>
            <a:endParaRPr lang="it-IT" altLang="it-IT"/>
          </a:p>
        </p:txBody>
      </p:sp>
    </p:spTree>
    <p:extLst>
      <p:ext uri="{BB962C8B-B14F-4D97-AF65-F5344CB8AC3E}">
        <p14:creationId xmlns:p14="http://schemas.microsoft.com/office/powerpoint/2010/main" val="1206680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27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b="1"/>
              <a:t>Garantire la sicurezza della scena</a:t>
            </a:r>
            <a:endParaRPr lang="it-IT" altLang="it-IT"/>
          </a:p>
          <a:p>
            <a:pPr eaLnBrk="1" hangingPunct="1">
              <a:spcBef>
                <a:spcPct val="0"/>
              </a:spcBef>
            </a:pPr>
            <a:r>
              <a:rPr lang="it-IT" altLang="it-IT"/>
              <a:t>Durante le fasi di carica e immediatamente prima di erogare lo shock, enunciare la </a:t>
            </a:r>
            <a:r>
              <a:rPr lang="it-IT" altLang="it-IT" i="1" u="sng"/>
              <a:t>filastrocca di sicurezza</a:t>
            </a:r>
            <a:r>
              <a:rPr lang="it-IT" altLang="it-IT" i="1"/>
              <a:t>: </a:t>
            </a:r>
            <a:r>
              <a:rPr lang="it-IT" altLang="it-IT" b="1" i="1"/>
              <a:t>“IO sono VIA, TU sei VIA, TUTTI sono VIA !”</a:t>
            </a:r>
            <a:r>
              <a:rPr lang="it-IT" altLang="it-IT" i="1"/>
              <a:t> che</a:t>
            </a:r>
            <a:r>
              <a:rPr lang="it-IT" altLang="it-IT"/>
              <a:t> deve essere un richiamo attivo all’attenzione. È fondamentale verificare visivamente che nessuno sia in contatto con la vittima: non guardare il DAE, ma la scena e gli astanti.</a:t>
            </a:r>
          </a:p>
          <a:p>
            <a:pPr eaLnBrk="1" hangingPunct="1">
              <a:spcBef>
                <a:spcPct val="0"/>
              </a:spcBef>
            </a:pPr>
            <a:r>
              <a:rPr lang="it-IT" altLang="it-IT" b="1" i="1"/>
              <a:t>L’OPERATORE DAE È RESPONSABILE DELLA SICUREZZA DELLA SCENA, DEL PAZIENTE E DEGLI ASTANTI.</a:t>
            </a:r>
            <a:endParaRPr lang="it-IT" altLang="it-IT"/>
          </a:p>
          <a:p>
            <a:pPr eaLnBrk="1" hangingPunct="1">
              <a:spcBef>
                <a:spcPct val="0"/>
              </a:spcBef>
            </a:pPr>
            <a:r>
              <a:rPr lang="it-IT" altLang="it-IT"/>
              <a:t>La tecnica corretta per la gestione del DAE in sicurezza verrà affrontata durante gli addestramenti pratici.</a:t>
            </a:r>
          </a:p>
          <a:p>
            <a:pPr eaLnBrk="1" hangingPunct="1">
              <a:spcBef>
                <a:spcPct val="0"/>
              </a:spcBef>
            </a:pPr>
            <a:endParaRPr lang="it-IT" altLang="it-IT"/>
          </a:p>
        </p:txBody>
      </p:sp>
      <p:sp>
        <p:nvSpPr>
          <p:cNvPr id="72708" name="Segnaposto numero diapositiva 3"/>
          <p:cNvSpPr>
            <a:spLocks noGrp="1"/>
          </p:cNvSpPr>
          <p:nvPr>
            <p:ph type="sldNum" sz="quarter" idx="5"/>
          </p:nvPr>
        </p:nvSpPr>
        <p:spPr bwMode="auto">
          <a:noFill/>
          <a:ln>
            <a:miter lim="800000"/>
            <a:headEnd/>
            <a:tailEnd/>
          </a:ln>
        </p:spPr>
        <p:txBody>
          <a:bodyPr/>
          <a:lstStyle/>
          <a:p>
            <a:fld id="{96F1EC23-F29C-46DC-A694-7454AB3ABF52}" type="slidenum">
              <a:rPr lang="it-IT" altLang="it-IT"/>
              <a:pPr/>
              <a:t>32</a:t>
            </a:fld>
            <a:endParaRPr lang="it-IT" altLang="it-IT"/>
          </a:p>
        </p:txBody>
      </p:sp>
    </p:spTree>
    <p:extLst>
      <p:ext uri="{BB962C8B-B14F-4D97-AF65-F5344CB8AC3E}">
        <p14:creationId xmlns:p14="http://schemas.microsoft.com/office/powerpoint/2010/main" val="4232371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4755" name="Segnaposto note 2"/>
          <p:cNvSpPr>
            <a:spLocks noGrp="1"/>
          </p:cNvSpPr>
          <p:nvPr>
            <p:ph type="body" idx="1"/>
          </p:nvPr>
        </p:nvSpPr>
        <p:spPr bwMode="auto">
          <a:noFill/>
        </p:spPr>
        <p:txBody>
          <a:bodyPr wrap="square" numCol="1" anchor="t" anchorCtr="0" compatLnSpc="1">
            <a:prstTxWarp prst="textNoShape">
              <a:avLst/>
            </a:prstTxWarp>
          </a:bodyPr>
          <a:lstStyle/>
          <a:p>
            <a:pPr defTabSz="922338" eaLnBrk="1" hangingPunct="1">
              <a:spcBef>
                <a:spcPct val="0"/>
              </a:spcBef>
            </a:pPr>
            <a:r>
              <a:rPr lang="it-IT" altLang="it-IT" i="1"/>
              <a:t>(Diapositiva animata: esercitarsi a gestire correttamente il progresso delle caselle di testo).</a:t>
            </a:r>
          </a:p>
          <a:p>
            <a:pPr defTabSz="922338" eaLnBrk="1" hangingPunct="1">
              <a:spcBef>
                <a:spcPct val="0"/>
              </a:spcBef>
            </a:pPr>
            <a:r>
              <a:rPr lang="it-IT" altLang="it-IT"/>
              <a:t>La diapositiva riassume la sequenza operativa di Rianimazione Cardio-Polmonare con l’utilizzo del DAE, descritta finora. </a:t>
            </a:r>
          </a:p>
          <a:p>
            <a:pPr defTabSz="922338" eaLnBrk="1" hangingPunct="1">
              <a:spcBef>
                <a:spcPct val="0"/>
              </a:spcBef>
            </a:pPr>
            <a:r>
              <a:rPr lang="it-IT" altLang="it-IT"/>
              <a:t>In caso di SHOCK CONSIGLIATO il defibrillatore si carica automaticamente.  Il tasto di erogazione dello shock generalmente s’illumina, il DAE emette un segnale acustico, mentre una voce registrata suggerisce di premere il tasto “shock”.  Completata la carica, l’operatore deve premere il tasto “shock”. </a:t>
            </a:r>
          </a:p>
          <a:p>
            <a:pPr defTabSz="922338" eaLnBrk="1" hangingPunct="1">
              <a:spcBef>
                <a:spcPct val="0"/>
              </a:spcBef>
            </a:pPr>
            <a:r>
              <a:rPr lang="it-IT" altLang="it-IT"/>
              <a:t>Durante l’erogazione della scarica elettrica si possono manifestare delle modeste contrazioni muscolari che non forniscono nessuna indicazione sull’efficacia della defibrillazione. </a:t>
            </a:r>
          </a:p>
          <a:p>
            <a:pPr defTabSz="922338" eaLnBrk="1" hangingPunct="1">
              <a:spcBef>
                <a:spcPct val="0"/>
              </a:spcBef>
            </a:pPr>
            <a:r>
              <a:rPr lang="it-IT" altLang="it-IT"/>
              <a:t>Durante la carica dell’energia, il tasto “shock” è inattivo e non è possibile erogare la scarica.</a:t>
            </a:r>
          </a:p>
          <a:p>
            <a:pPr defTabSz="922338" eaLnBrk="1" hangingPunct="1">
              <a:spcBef>
                <a:spcPct val="0"/>
              </a:spcBef>
            </a:pPr>
            <a:r>
              <a:rPr lang="it-IT" altLang="it-IT" b="1" u="sng"/>
              <a:t>Appena erogato, LO SHOCK ELETTRICO RIPRENDERE IMMEDIATAMENTE LE CTE</a:t>
            </a:r>
            <a:r>
              <a:rPr lang="it-IT" altLang="it-IT"/>
              <a:t>: il tempo di inattività, senza CTE, dopo la scarica deve essere minimo (non superiore a 5 secondi).</a:t>
            </a:r>
          </a:p>
          <a:p>
            <a:pPr defTabSz="922338" eaLnBrk="1" hangingPunct="1">
              <a:spcBef>
                <a:spcPct val="0"/>
              </a:spcBef>
            </a:pPr>
            <a:endParaRPr lang="it-IT" altLang="it-IT"/>
          </a:p>
          <a:p>
            <a:pPr defTabSz="922338" eaLnBrk="1" hangingPunct="1">
              <a:spcBef>
                <a:spcPct val="0"/>
              </a:spcBef>
            </a:pPr>
            <a:r>
              <a:rPr lang="it-IT" altLang="it-IT"/>
              <a:t>L’analisi del DAE, che avviene automaticamente ogni 2 minuti, può indicare anche </a:t>
            </a:r>
            <a:r>
              <a:rPr lang="it-IT" altLang="it-IT" b="1"/>
              <a:t>SHOCK NON CONSIGLIATO</a:t>
            </a:r>
            <a:r>
              <a:rPr lang="it-IT" altLang="it-IT"/>
              <a:t>: in questo caso </a:t>
            </a:r>
            <a:r>
              <a:rPr lang="it-IT" altLang="it-IT" b="1" u="sng"/>
              <a:t>iniziare subito le CTE</a:t>
            </a:r>
            <a:r>
              <a:rPr lang="it-IT" altLang="it-IT"/>
              <a:t> e continuare la RCP fino alla successiva analisi del DAE.</a:t>
            </a:r>
          </a:p>
          <a:p>
            <a:pPr defTabSz="922338" eaLnBrk="1" hangingPunct="1">
              <a:spcBef>
                <a:spcPct val="0"/>
              </a:spcBef>
            </a:pPr>
            <a:endParaRPr lang="it-IT" altLang="it-IT"/>
          </a:p>
          <a:p>
            <a:pPr defTabSz="922338" eaLnBrk="1" hangingPunct="1">
              <a:spcBef>
                <a:spcPct val="0"/>
              </a:spcBef>
            </a:pPr>
            <a:r>
              <a:rPr lang="it-IT" altLang="it-IT"/>
              <a:t>Le tecniche corrette per eseguire efficacemente la sequenza di RCP con l’utilizzo del DAE verranno affrontate durante gli addestramenti pratici.</a:t>
            </a:r>
          </a:p>
          <a:p>
            <a:pPr defTabSz="922338" eaLnBrk="1" hangingPunct="1">
              <a:spcBef>
                <a:spcPct val="0"/>
              </a:spcBef>
            </a:pPr>
            <a:endParaRPr lang="it-IT" altLang="it-IT"/>
          </a:p>
          <a:p>
            <a:pPr defTabSz="922338" eaLnBrk="1" hangingPunct="1">
              <a:spcBef>
                <a:spcPct val="0"/>
              </a:spcBef>
            </a:pPr>
            <a:endParaRPr lang="it-IT" altLang="it-IT"/>
          </a:p>
        </p:txBody>
      </p:sp>
      <p:sp>
        <p:nvSpPr>
          <p:cNvPr id="74756" name="Segnaposto numero diapositiva 3"/>
          <p:cNvSpPr>
            <a:spLocks noGrp="1"/>
          </p:cNvSpPr>
          <p:nvPr>
            <p:ph type="sldNum" sz="quarter" idx="5"/>
          </p:nvPr>
        </p:nvSpPr>
        <p:spPr bwMode="auto">
          <a:noFill/>
          <a:ln>
            <a:miter lim="800000"/>
            <a:headEnd/>
            <a:tailEnd/>
          </a:ln>
        </p:spPr>
        <p:txBody>
          <a:bodyPr/>
          <a:lstStyle/>
          <a:p>
            <a:fld id="{13BD512B-EDF4-418B-B1AE-1150CE0A7913}" type="slidenum">
              <a:rPr lang="it-IT" altLang="it-IT"/>
              <a:pPr/>
              <a:t>33</a:t>
            </a:fld>
            <a:endParaRPr lang="it-IT" altLang="it-IT"/>
          </a:p>
        </p:txBody>
      </p:sp>
    </p:spTree>
    <p:extLst>
      <p:ext uri="{BB962C8B-B14F-4D97-AF65-F5344CB8AC3E}">
        <p14:creationId xmlns:p14="http://schemas.microsoft.com/office/powerpoint/2010/main" val="2970950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680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I soccorritori laici non effettuano rivalutazioni fino a che la vittima  riprende a respirare adeguatamente o dà segni di vita (si lamenta, si muove, effettua dei colpi di tosse).</a:t>
            </a:r>
          </a:p>
          <a:p>
            <a:pPr eaLnBrk="1" hangingPunct="1">
              <a:spcBef>
                <a:spcPct val="0"/>
              </a:spcBef>
            </a:pPr>
            <a:r>
              <a:rPr lang="it-IT" altLang="it-IT"/>
              <a:t>Se la vittima riprende un respiro normale, inizia a svegliarsi, apre gli occhi, si muove, </a:t>
            </a:r>
            <a:r>
              <a:rPr lang="it-IT" altLang="it-IT" b="1"/>
              <a:t>ricontattare immediatamente il Sistema di Emergenza Sanitaria (118) e seguire le indicazioni fornite; in caso di dubbi, continuare la RCP restando in contatto telefonico con il Sistema di Emergenza Sanitaria (118).</a:t>
            </a:r>
            <a:endParaRPr lang="it-IT" altLang="it-IT"/>
          </a:p>
          <a:p>
            <a:pPr eaLnBrk="1" hangingPunct="1">
              <a:spcBef>
                <a:spcPct val="0"/>
              </a:spcBef>
            </a:pPr>
            <a:endParaRPr lang="it-IT" altLang="it-IT"/>
          </a:p>
        </p:txBody>
      </p:sp>
      <p:sp>
        <p:nvSpPr>
          <p:cNvPr id="76804" name="Segnaposto numero diapositiva 3"/>
          <p:cNvSpPr>
            <a:spLocks noGrp="1"/>
          </p:cNvSpPr>
          <p:nvPr>
            <p:ph type="sldNum" sz="quarter" idx="5"/>
          </p:nvPr>
        </p:nvSpPr>
        <p:spPr bwMode="auto">
          <a:noFill/>
          <a:ln>
            <a:miter lim="800000"/>
            <a:headEnd/>
            <a:tailEnd/>
          </a:ln>
        </p:spPr>
        <p:txBody>
          <a:bodyPr/>
          <a:lstStyle/>
          <a:p>
            <a:fld id="{2629F556-F6D1-4A3E-A506-B5EF218C7ADE}" type="slidenum">
              <a:rPr lang="it-IT" altLang="it-IT"/>
              <a:pPr/>
              <a:t>34</a:t>
            </a:fld>
            <a:endParaRPr lang="it-IT" altLang="it-IT"/>
          </a:p>
        </p:txBody>
      </p:sp>
    </p:spTree>
    <p:extLst>
      <p:ext uri="{BB962C8B-B14F-4D97-AF65-F5344CB8AC3E}">
        <p14:creationId xmlns:p14="http://schemas.microsoft.com/office/powerpoint/2010/main" val="1368831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88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b="1"/>
              <a:t>Continuare l’RCP finché:</a:t>
            </a:r>
            <a:endParaRPr lang="it-IT" altLang="it-IT"/>
          </a:p>
          <a:p>
            <a:pPr eaLnBrk="1" hangingPunct="1">
              <a:spcBef>
                <a:spcPct val="0"/>
              </a:spcBef>
              <a:buFontTx/>
              <a:buChar char="•"/>
            </a:pPr>
            <a:r>
              <a:rPr lang="it-IT" altLang="it-IT"/>
              <a:t> Giunge sul posto un mezzo di soccorso sanitario (si interrompono le CTE quando il soccorritore del mezzo di soccorso è a fianco di chi sta prestando le prima manovre rianimatorie).</a:t>
            </a:r>
          </a:p>
          <a:p>
            <a:pPr eaLnBrk="1" hangingPunct="1">
              <a:spcBef>
                <a:spcPct val="0"/>
              </a:spcBef>
              <a:buFontTx/>
              <a:buChar char="•"/>
            </a:pPr>
            <a:r>
              <a:rPr lang="it-IT" altLang="it-IT"/>
              <a:t> Giunge sul posto un medico che si prende in carico la vittima (il medico è sempre tenuto ad identificarsi per prescrivere l’interruzione delle manovre).</a:t>
            </a:r>
          </a:p>
          <a:p>
            <a:pPr eaLnBrk="1" hangingPunct="1">
              <a:spcBef>
                <a:spcPct val="0"/>
              </a:spcBef>
              <a:buFontTx/>
              <a:buChar char="•"/>
            </a:pPr>
            <a:r>
              <a:rPr lang="it-IT" altLang="it-IT"/>
              <a:t> Il soccorritore è esausto e quindi non più in grado, per stanchezza, di proseguire le manovre di rianimazione. Le indicazioni internazionali citano “l’esaurimento fisico” del soccorritore; è importante far capire all’allievo che con questo termine non si intende la stanchezza dopo qualche ciclo di RCP, ma l’impossibilità fisica a proseguire le compressioni, nel caso in cui il soccorritore si trovi solo in un posto difficilmente raggiungibile dai soccorsi.</a:t>
            </a:r>
          </a:p>
          <a:p>
            <a:pPr eaLnBrk="1" hangingPunct="1">
              <a:spcBef>
                <a:spcPct val="0"/>
              </a:spcBef>
            </a:pPr>
            <a:endParaRPr lang="it-IT" altLang="it-IT"/>
          </a:p>
        </p:txBody>
      </p:sp>
      <p:sp>
        <p:nvSpPr>
          <p:cNvPr id="78852" name="Segnaposto numero diapositiva 3"/>
          <p:cNvSpPr>
            <a:spLocks noGrp="1"/>
          </p:cNvSpPr>
          <p:nvPr>
            <p:ph type="sldNum" sz="quarter" idx="5"/>
          </p:nvPr>
        </p:nvSpPr>
        <p:spPr bwMode="auto">
          <a:noFill/>
          <a:ln>
            <a:miter lim="800000"/>
            <a:headEnd/>
            <a:tailEnd/>
          </a:ln>
        </p:spPr>
        <p:txBody>
          <a:bodyPr/>
          <a:lstStyle/>
          <a:p>
            <a:fld id="{3431A6B1-5F37-46D2-94BB-C889C9C9C737}" type="slidenum">
              <a:rPr lang="it-IT" altLang="it-IT"/>
              <a:pPr/>
              <a:t>35</a:t>
            </a:fld>
            <a:endParaRPr lang="it-IT" altLang="it-IT"/>
          </a:p>
        </p:txBody>
      </p:sp>
    </p:spTree>
    <p:extLst>
      <p:ext uri="{BB962C8B-B14F-4D97-AF65-F5344CB8AC3E}">
        <p14:creationId xmlns:p14="http://schemas.microsoft.com/office/powerpoint/2010/main" val="1555330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08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La normativa più specifica si può trovare all’interno del manuale fornito ai discenti. Durante la lezione teorica è fondamentale che gli allievi capiscano che questa legge autorizza il personale NON SANITARIO ad utilizzare il DAE in ambiente extra-ospedaliero.</a:t>
            </a:r>
          </a:p>
        </p:txBody>
      </p:sp>
      <p:sp>
        <p:nvSpPr>
          <p:cNvPr id="80900" name="Segnaposto numero diapositiva 3"/>
          <p:cNvSpPr>
            <a:spLocks noGrp="1"/>
          </p:cNvSpPr>
          <p:nvPr>
            <p:ph type="sldNum" sz="quarter" idx="5"/>
          </p:nvPr>
        </p:nvSpPr>
        <p:spPr bwMode="auto">
          <a:noFill/>
          <a:ln>
            <a:miter lim="800000"/>
            <a:headEnd/>
            <a:tailEnd/>
          </a:ln>
        </p:spPr>
        <p:txBody>
          <a:bodyPr/>
          <a:lstStyle/>
          <a:p>
            <a:fld id="{136E3409-268F-4360-97F8-658CBC763471}" type="slidenum">
              <a:rPr lang="it-IT" altLang="it-IT"/>
              <a:pPr/>
              <a:t>36</a:t>
            </a:fld>
            <a:endParaRPr lang="it-IT" altLang="it-IT"/>
          </a:p>
        </p:txBody>
      </p:sp>
    </p:spTree>
    <p:extLst>
      <p:ext uri="{BB962C8B-B14F-4D97-AF65-F5344CB8AC3E}">
        <p14:creationId xmlns:p14="http://schemas.microsoft.com/office/powerpoint/2010/main" val="3735586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39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E’ fortemente consigliato un retraining periodico delle manovre di RCP</a:t>
            </a:r>
          </a:p>
        </p:txBody>
      </p:sp>
      <p:sp>
        <p:nvSpPr>
          <p:cNvPr id="83972" name="Segnaposto numero diapositiva 3"/>
          <p:cNvSpPr>
            <a:spLocks noGrp="1"/>
          </p:cNvSpPr>
          <p:nvPr>
            <p:ph type="sldNum" sz="quarter" idx="5"/>
          </p:nvPr>
        </p:nvSpPr>
        <p:spPr bwMode="auto">
          <a:noFill/>
          <a:ln>
            <a:miter lim="800000"/>
            <a:headEnd/>
            <a:tailEnd/>
          </a:ln>
        </p:spPr>
        <p:txBody>
          <a:bodyPr/>
          <a:lstStyle/>
          <a:p>
            <a:fld id="{3CCFF5D7-E07D-4FAB-8AD1-CEB93044AA35}" type="slidenum">
              <a:rPr lang="it-IT" altLang="it-IT"/>
              <a:pPr/>
              <a:t>38</a:t>
            </a:fld>
            <a:endParaRPr lang="it-IT" altLang="it-IT"/>
          </a:p>
        </p:txBody>
      </p:sp>
    </p:spTree>
    <p:extLst>
      <p:ext uri="{BB962C8B-B14F-4D97-AF65-F5344CB8AC3E}">
        <p14:creationId xmlns:p14="http://schemas.microsoft.com/office/powerpoint/2010/main" val="1805626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 name="Segnaposto note 2"/>
          <p:cNvSpPr>
            <a:spLocks noGrp="1"/>
          </p:cNvSpPr>
          <p:nvPr>
            <p:ph type="body" idx="1"/>
          </p:nvPr>
        </p:nvSpPr>
        <p:spPr/>
        <p:txBody>
          <a:bodyPr/>
          <a:lstStyle/>
          <a:p>
            <a:pPr eaLnBrk="1" fontAlgn="auto" hangingPunct="1">
              <a:spcBef>
                <a:spcPts val="0"/>
              </a:spcBef>
              <a:spcAft>
                <a:spcPts val="0"/>
              </a:spcAft>
              <a:defRPr/>
            </a:pPr>
            <a:r>
              <a:rPr lang="it-IT" dirty="0"/>
              <a:t>Questo Decreto Ministeriale individua le UNICHE RESPONSABILITA’ in capo all’operatore laico: </a:t>
            </a:r>
          </a:p>
          <a:p>
            <a:pPr marL="230932" indent="-230932" eaLnBrk="1" fontAlgn="auto" hangingPunct="1">
              <a:spcBef>
                <a:spcPts val="0"/>
              </a:spcBef>
              <a:spcAft>
                <a:spcPts val="0"/>
              </a:spcAft>
              <a:buFont typeface="+mj-lt"/>
              <a:buAutoNum type="arabicPeriod"/>
              <a:defRPr/>
            </a:pPr>
            <a:r>
              <a:rPr lang="it-IT" dirty="0"/>
              <a:t>eseguire la manovra indicata dal DAE;</a:t>
            </a:r>
          </a:p>
          <a:p>
            <a:pPr marL="230932" indent="-230932" eaLnBrk="1" fontAlgn="auto" hangingPunct="1">
              <a:spcBef>
                <a:spcPts val="0"/>
              </a:spcBef>
              <a:spcAft>
                <a:spcPts val="0"/>
              </a:spcAft>
              <a:buFont typeface="+mj-lt"/>
              <a:buAutoNum type="arabicPeriod"/>
              <a:defRPr/>
            </a:pPr>
            <a:r>
              <a:rPr lang="it-IT" dirty="0"/>
              <a:t>garantire la sicurezza per sé e per gli astanti durante l’erogazione della scarica.</a:t>
            </a:r>
          </a:p>
          <a:p>
            <a:pPr eaLnBrk="1" fontAlgn="auto" hangingPunct="1">
              <a:spcBef>
                <a:spcPts val="0"/>
              </a:spcBef>
              <a:spcAft>
                <a:spcPts val="0"/>
              </a:spcAft>
              <a:buFont typeface="+mj-lt"/>
              <a:buNone/>
              <a:defRPr/>
            </a:pPr>
            <a:r>
              <a:rPr lang="it-IT" dirty="0"/>
              <a:t>La delibera regionale IX 4717 del 23/01/2013 prevede l’obbligo di presentazione di un progetto attraverso </a:t>
            </a:r>
            <a:r>
              <a:rPr lang="it-IT" dirty="0" err="1"/>
              <a:t>mod</a:t>
            </a:r>
            <a:r>
              <a:rPr lang="it-IT" dirty="0"/>
              <a:t> 85 ,all’AAT di competenza territoriale</a:t>
            </a:r>
          </a:p>
        </p:txBody>
      </p:sp>
      <p:sp>
        <p:nvSpPr>
          <p:cNvPr id="86020" name="Segnaposto numero diapositiva 3"/>
          <p:cNvSpPr>
            <a:spLocks noGrp="1"/>
          </p:cNvSpPr>
          <p:nvPr>
            <p:ph type="sldNum" sz="quarter" idx="5"/>
          </p:nvPr>
        </p:nvSpPr>
        <p:spPr bwMode="auto">
          <a:noFill/>
          <a:ln>
            <a:miter lim="800000"/>
            <a:headEnd/>
            <a:tailEnd/>
          </a:ln>
        </p:spPr>
        <p:txBody>
          <a:bodyPr/>
          <a:lstStyle/>
          <a:p>
            <a:fld id="{3715497D-09E1-4698-88E2-D146CA38E0A0}" type="slidenum">
              <a:rPr lang="it-IT" altLang="it-IT">
                <a:solidFill>
                  <a:prstClr val="black"/>
                </a:solidFill>
              </a:rPr>
              <a:pPr/>
              <a:t>39</a:t>
            </a:fld>
            <a:endParaRPr lang="it-IT" altLang="it-IT">
              <a:solidFill>
                <a:prstClr val="black"/>
              </a:solidFill>
            </a:endParaRPr>
          </a:p>
        </p:txBody>
      </p:sp>
    </p:spTree>
    <p:extLst>
      <p:ext uri="{BB962C8B-B14F-4D97-AF65-F5344CB8AC3E}">
        <p14:creationId xmlns:p14="http://schemas.microsoft.com/office/powerpoint/2010/main" val="56761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80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La parte di corso che inizia con questa diapositiva non è da ritenersi sufficiente per sostituire un corso di formazione di Rianimazione Cardio-Polmonare sui soggetti in età Pediatrica. Ha il solo scopo di fornire informazioni di base per consentire all’operatore laico di intervenire anche nel caso in cui la vittima non sia adulta.</a:t>
            </a:r>
          </a:p>
          <a:p>
            <a:pPr eaLnBrk="1" hangingPunct="1">
              <a:spcBef>
                <a:spcPct val="0"/>
              </a:spcBef>
            </a:pPr>
            <a:r>
              <a:rPr lang="it-IT" altLang="it-IT"/>
              <a:t>Non è previsto addestramento pratico di PBLSD.</a:t>
            </a:r>
          </a:p>
        </p:txBody>
      </p:sp>
      <p:sp>
        <p:nvSpPr>
          <p:cNvPr id="88068" name="Segnaposto numero diapositiva 3"/>
          <p:cNvSpPr>
            <a:spLocks noGrp="1"/>
          </p:cNvSpPr>
          <p:nvPr>
            <p:ph type="sldNum" sz="quarter" idx="5"/>
          </p:nvPr>
        </p:nvSpPr>
        <p:spPr bwMode="auto">
          <a:noFill/>
          <a:ln>
            <a:miter lim="800000"/>
            <a:headEnd/>
            <a:tailEnd/>
          </a:ln>
        </p:spPr>
        <p:txBody>
          <a:bodyPr/>
          <a:lstStyle/>
          <a:p>
            <a:fld id="{6FE2F634-71BE-4BFA-896D-8F1BC47F092E}" type="slidenum">
              <a:rPr lang="it-IT" altLang="it-IT"/>
              <a:pPr/>
              <a:t>40</a:t>
            </a:fld>
            <a:endParaRPr lang="it-IT" altLang="it-IT"/>
          </a:p>
        </p:txBody>
      </p:sp>
    </p:spTree>
    <p:extLst>
      <p:ext uri="{BB962C8B-B14F-4D97-AF65-F5344CB8AC3E}">
        <p14:creationId xmlns:p14="http://schemas.microsoft.com/office/powerpoint/2010/main" val="203861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3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altLang="it-IT" b="1"/>
              <a:t>IL SERVIZIO NUE 112</a:t>
            </a:r>
            <a:endParaRPr lang="it-IT" altLang="it-IT"/>
          </a:p>
          <a:p>
            <a:pPr eaLnBrk="1" hangingPunct="1"/>
            <a:r>
              <a:rPr lang="it-IT" altLang="it-IT"/>
              <a:t>Il servizio </a:t>
            </a:r>
            <a:r>
              <a:rPr lang="it-IT" altLang="it-IT" b="1"/>
              <a:t>"N</a:t>
            </a:r>
            <a:r>
              <a:rPr lang="it-IT" altLang="it-IT"/>
              <a:t>umero </a:t>
            </a:r>
            <a:r>
              <a:rPr lang="it-IT" altLang="it-IT" b="1"/>
              <a:t>U</a:t>
            </a:r>
            <a:r>
              <a:rPr lang="it-IT" altLang="it-IT"/>
              <a:t>nico </a:t>
            </a:r>
            <a:r>
              <a:rPr lang="it-IT" altLang="it-IT" b="1"/>
              <a:t>E</a:t>
            </a:r>
            <a:r>
              <a:rPr lang="it-IT" altLang="it-IT"/>
              <a:t>uropeo d' emergenza </a:t>
            </a:r>
            <a:r>
              <a:rPr lang="it-IT" altLang="it-IT" b="1"/>
              <a:t>112" </a:t>
            </a:r>
            <a:r>
              <a:rPr lang="it-IT" altLang="it-IT"/>
              <a:t>rappresenta un modello di servizio di emergenza unico in Italia che ripropone quello già adottato in diversi Paesi europei. Tutte le telefonate di emergenza confluiscono in un'unica Centrale Operativa (Centrale Unica di Risposta NUE 112 - CUR), qualsiasi numero di soccorso il chiamante abbia composto, compreso lo stesso 112. Gli operatori della CUR smistano le chiamate, dopo aver localizzato il chiamante e individuata l'esigenza, all'ente competente per la gestione dell' evento di emergenza: Arma dei Carabinieri (112), Polizia di Stato (113), Vigili del Fuoco (115), Emergenza Sanitaria (118). Le CUR NUE 112 di Regione Lombardia sono 3: a Milano (per Milano e provincia), a Brescia (per le province di Brescia, Pavia, Cremona, Mantova, Sondrio e Lodi) e a Varese (per le province di Varese, Lecco, Como, Bergamo e Monza e Brianza).</a:t>
            </a:r>
          </a:p>
          <a:p>
            <a:pPr eaLnBrk="1" hangingPunct="1"/>
            <a:endParaRPr lang="it-IT" altLang="it-IT"/>
          </a:p>
        </p:txBody>
      </p:sp>
      <p:sp>
        <p:nvSpPr>
          <p:cNvPr id="15364" name="Segnaposto numero diapositiva 3"/>
          <p:cNvSpPr>
            <a:spLocks noGrp="1"/>
          </p:cNvSpPr>
          <p:nvPr>
            <p:ph type="sldNum" sz="quarter" idx="5"/>
          </p:nvPr>
        </p:nvSpPr>
        <p:spPr bwMode="auto">
          <a:noFill/>
          <a:ln>
            <a:miter lim="800000"/>
            <a:headEnd/>
            <a:tailEnd/>
          </a:ln>
        </p:spPr>
        <p:txBody>
          <a:bodyPr/>
          <a:lstStyle/>
          <a:p>
            <a:fld id="{01A6AF45-A7AE-4EF4-A702-5FBD9D70C1A7}" type="slidenum">
              <a:rPr lang="it-IT" altLang="it-IT"/>
              <a:pPr/>
              <a:t>4</a:t>
            </a:fld>
            <a:endParaRPr lang="it-IT" altLang="it-IT"/>
          </a:p>
        </p:txBody>
      </p:sp>
    </p:spTree>
    <p:extLst>
      <p:ext uri="{BB962C8B-B14F-4D97-AF65-F5344CB8AC3E}">
        <p14:creationId xmlns:p14="http://schemas.microsoft.com/office/powerpoint/2010/main" val="280635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01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La sequenza della RCP di base su soggetti in età pediatrica, per gli operatori laici, è uguale a quella trattata finora sul soggetto adulto.</a:t>
            </a:r>
          </a:p>
          <a:p>
            <a:pPr eaLnBrk="1" hangingPunct="1">
              <a:spcBef>
                <a:spcPct val="0"/>
              </a:spcBef>
            </a:pPr>
            <a:r>
              <a:rPr lang="it-IT" altLang="it-IT" i="1"/>
              <a:t>L’istruttore può sfruttare questo momento per un rapido ripasso interattivo con l’aula sulla sequenza di RCP con utilizzo del DAE.</a:t>
            </a:r>
          </a:p>
        </p:txBody>
      </p:sp>
      <p:sp>
        <p:nvSpPr>
          <p:cNvPr id="90116" name="Segnaposto numero diapositiva 3"/>
          <p:cNvSpPr>
            <a:spLocks noGrp="1"/>
          </p:cNvSpPr>
          <p:nvPr>
            <p:ph type="sldNum" sz="quarter" idx="5"/>
          </p:nvPr>
        </p:nvSpPr>
        <p:spPr bwMode="auto">
          <a:noFill/>
          <a:ln>
            <a:miter lim="800000"/>
            <a:headEnd/>
            <a:tailEnd/>
          </a:ln>
        </p:spPr>
        <p:txBody>
          <a:bodyPr/>
          <a:lstStyle/>
          <a:p>
            <a:fld id="{9242CB7D-4728-4D5C-8F18-DF067E4938B1}" type="slidenum">
              <a:rPr lang="it-IT" altLang="it-IT"/>
              <a:pPr/>
              <a:t>41</a:t>
            </a:fld>
            <a:endParaRPr lang="it-IT" altLang="it-IT"/>
          </a:p>
        </p:txBody>
      </p:sp>
    </p:spTree>
    <p:extLst>
      <p:ext uri="{BB962C8B-B14F-4D97-AF65-F5344CB8AC3E}">
        <p14:creationId xmlns:p14="http://schemas.microsoft.com/office/powerpoint/2010/main" val="6479167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21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Il punto corretto per l’esecuzione delle CTE rimane sempre il CENTRO DEL TORACE, nella metà inferiore dello sterno, ma è possibile che il soccorritori utilizzi una sola mano per evitare di esercitare una forza eccessiva sulla gabbia toracica e provocare danni agli organi interni. La posizione del soccorritore rimane invariata.</a:t>
            </a:r>
          </a:p>
          <a:p>
            <a:pPr eaLnBrk="1" hangingPunct="1">
              <a:spcBef>
                <a:spcPct val="0"/>
              </a:spcBef>
            </a:pPr>
            <a:r>
              <a:rPr lang="it-IT" altLang="it-IT"/>
              <a:t>Nel caso in cui la vittima sia un infante (1 anno o fino a 10 kg. di peso), le CTE si possono effettuare con due dita, la vittima dovrà essere stesa su un piano rigido più alto (tavolo).</a:t>
            </a:r>
          </a:p>
          <a:p>
            <a:pPr eaLnBrk="1" hangingPunct="1">
              <a:spcBef>
                <a:spcPct val="0"/>
              </a:spcBef>
            </a:pPr>
            <a:r>
              <a:rPr lang="it-IT" altLang="it-IT"/>
              <a:t>Nella vittima di ACC in età pediatrica lo sterno deve essere compresso per una profondità di 1/3 del diametro antero-posteriore del torace (circa 4 cm).</a:t>
            </a:r>
          </a:p>
          <a:p>
            <a:pPr eaLnBrk="1" hangingPunct="1">
              <a:spcBef>
                <a:spcPct val="0"/>
              </a:spcBef>
            </a:pPr>
            <a:r>
              <a:rPr lang="it-IT" altLang="it-IT"/>
              <a:t>Come per il soggetto adulto:</a:t>
            </a:r>
          </a:p>
          <a:p>
            <a:pPr eaLnBrk="1" hangingPunct="1">
              <a:spcBef>
                <a:spcPct val="0"/>
              </a:spcBef>
              <a:buFontTx/>
              <a:buChar char="•"/>
            </a:pPr>
            <a:r>
              <a:rPr lang="it-IT" altLang="it-IT"/>
              <a:t> Iniziare a comprimere per 30 volte </a:t>
            </a:r>
          </a:p>
          <a:p>
            <a:pPr eaLnBrk="1" hangingPunct="1">
              <a:spcBef>
                <a:spcPct val="0"/>
              </a:spcBef>
              <a:buFontTx/>
              <a:buChar char="•"/>
            </a:pPr>
            <a:r>
              <a:rPr lang="it-IT" altLang="it-IT"/>
              <a:t> Il torace deve essere </a:t>
            </a:r>
            <a:r>
              <a:rPr lang="it-IT" altLang="it-IT" b="1"/>
              <a:t>rilasciato completamente</a:t>
            </a:r>
            <a:r>
              <a:rPr lang="it-IT" altLang="it-IT"/>
              <a:t> dopo ogni compressione</a:t>
            </a:r>
          </a:p>
          <a:p>
            <a:pPr eaLnBrk="1" hangingPunct="1">
              <a:spcBef>
                <a:spcPct val="0"/>
              </a:spcBef>
              <a:buFontTx/>
              <a:buChar char="•"/>
            </a:pPr>
            <a:r>
              <a:rPr lang="it-IT" altLang="it-IT"/>
              <a:t> Le mani </a:t>
            </a:r>
            <a:r>
              <a:rPr lang="it-IT" altLang="it-IT" b="1"/>
              <a:t>non devono staccarsi</a:t>
            </a:r>
            <a:r>
              <a:rPr lang="it-IT" altLang="it-IT"/>
              <a:t> dal torace dopo ogni compressione, e devono mantenersi sul punto delle CTE </a:t>
            </a:r>
          </a:p>
          <a:p>
            <a:pPr eaLnBrk="1" hangingPunct="1">
              <a:spcBef>
                <a:spcPct val="0"/>
              </a:spcBef>
              <a:buFontTx/>
              <a:buChar char="•"/>
            </a:pPr>
            <a:r>
              <a:rPr lang="it-IT" altLang="it-IT"/>
              <a:t> Il </a:t>
            </a:r>
            <a:r>
              <a:rPr lang="it-IT" altLang="it-IT" b="1"/>
              <a:t>tempo di compressione</a:t>
            </a:r>
            <a:r>
              <a:rPr lang="it-IT" altLang="it-IT"/>
              <a:t> e </a:t>
            </a:r>
            <a:r>
              <a:rPr lang="it-IT" altLang="it-IT" b="1"/>
              <a:t>di rilasciamento</a:t>
            </a:r>
            <a:r>
              <a:rPr lang="it-IT" altLang="it-IT"/>
              <a:t> deve avere uguale durata</a:t>
            </a:r>
          </a:p>
          <a:p>
            <a:pPr eaLnBrk="1" hangingPunct="1">
              <a:spcBef>
                <a:spcPct val="0"/>
              </a:spcBef>
              <a:buFontTx/>
              <a:buChar char="•"/>
            </a:pPr>
            <a:r>
              <a:rPr lang="it-IT" altLang="it-IT"/>
              <a:t> Le compressioni devono essere effettuate ad una frequenza di </a:t>
            </a:r>
            <a:r>
              <a:rPr lang="it-IT" altLang="it-IT" b="1" i="1" u="sng"/>
              <a:t>ALMENO</a:t>
            </a:r>
            <a:r>
              <a:rPr lang="it-IT" altLang="it-IT" b="1" i="1"/>
              <a:t> </a:t>
            </a:r>
            <a:r>
              <a:rPr lang="it-IT" altLang="it-IT" b="1"/>
              <a:t>100 al minuto ma non più di 120,</a:t>
            </a:r>
            <a:r>
              <a:rPr lang="it-IT" altLang="it-IT"/>
              <a:t> con un movimento continuo ed armonico</a:t>
            </a:r>
          </a:p>
          <a:p>
            <a:pPr eaLnBrk="1" hangingPunct="1">
              <a:spcBef>
                <a:spcPct val="0"/>
              </a:spcBef>
              <a:buFontTx/>
              <a:buChar char="•"/>
            </a:pPr>
            <a:r>
              <a:rPr lang="it-IT" altLang="it-IT"/>
              <a:t> Ridurre al minimo le interruzioni delle CTE.</a:t>
            </a:r>
          </a:p>
          <a:p>
            <a:pPr eaLnBrk="1" hangingPunct="1">
              <a:spcBef>
                <a:spcPct val="0"/>
              </a:spcBef>
            </a:pPr>
            <a:endParaRPr lang="it-IT" altLang="it-IT"/>
          </a:p>
        </p:txBody>
      </p:sp>
      <p:sp>
        <p:nvSpPr>
          <p:cNvPr id="92164" name="Segnaposto numero diapositiva 3"/>
          <p:cNvSpPr>
            <a:spLocks noGrp="1"/>
          </p:cNvSpPr>
          <p:nvPr>
            <p:ph type="sldNum" sz="quarter" idx="5"/>
          </p:nvPr>
        </p:nvSpPr>
        <p:spPr bwMode="auto">
          <a:noFill/>
          <a:ln>
            <a:miter lim="800000"/>
            <a:headEnd/>
            <a:tailEnd/>
          </a:ln>
        </p:spPr>
        <p:txBody>
          <a:bodyPr/>
          <a:lstStyle/>
          <a:p>
            <a:fld id="{209B9537-1EA2-44D1-B9CD-CAD24C5BD6FC}" type="slidenum">
              <a:rPr lang="it-IT" altLang="it-IT"/>
              <a:pPr/>
              <a:t>42</a:t>
            </a:fld>
            <a:endParaRPr lang="it-IT" altLang="it-IT"/>
          </a:p>
        </p:txBody>
      </p:sp>
    </p:spTree>
    <p:extLst>
      <p:ext uri="{BB962C8B-B14F-4D97-AF65-F5344CB8AC3E}">
        <p14:creationId xmlns:p14="http://schemas.microsoft.com/office/powerpoint/2010/main" val="500284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42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Nell’</a:t>
            </a:r>
            <a:r>
              <a:rPr lang="it-IT" altLang="it-IT" u="sng"/>
              <a:t>INFANTE</a:t>
            </a:r>
            <a:r>
              <a:rPr lang="it-IT" altLang="it-IT"/>
              <a:t> NON estendere la testa, ma cercare di raggiungere la posizione indicata nella foto (dimensioni della testa più grandi rispetto al corpo). Questa indicazione non deve ritardare l’inizio delle CTE o la prosecuzione della RCP. Se rapidamente disponibile un rialzo da inserire sotto le spalle dell’infante si può utilizzare, altrimenti continuare la RCP cercando di mantenere la testa in posizione neutra con la mano non impegnata nelle CTE. Sopra l’anno di vita le dimensioni della testa si riducono rispetto al corpo e si può utilizzare la manovra di estensione del capo precedentemente spiegata per il soggetto adulto.</a:t>
            </a:r>
          </a:p>
        </p:txBody>
      </p:sp>
      <p:sp>
        <p:nvSpPr>
          <p:cNvPr id="94212" name="Segnaposto numero diapositiva 3"/>
          <p:cNvSpPr>
            <a:spLocks noGrp="1"/>
          </p:cNvSpPr>
          <p:nvPr>
            <p:ph type="sldNum" sz="quarter" idx="5"/>
          </p:nvPr>
        </p:nvSpPr>
        <p:spPr bwMode="auto">
          <a:noFill/>
          <a:ln>
            <a:miter lim="800000"/>
            <a:headEnd/>
            <a:tailEnd/>
          </a:ln>
        </p:spPr>
        <p:txBody>
          <a:bodyPr/>
          <a:lstStyle/>
          <a:p>
            <a:fld id="{8BA0272D-047A-42F7-A389-A45FEB831B6E}" type="slidenum">
              <a:rPr lang="it-IT" altLang="it-IT"/>
              <a:pPr/>
              <a:t>43</a:t>
            </a:fld>
            <a:endParaRPr lang="it-IT" altLang="it-IT"/>
          </a:p>
        </p:txBody>
      </p:sp>
    </p:spTree>
    <p:extLst>
      <p:ext uri="{BB962C8B-B14F-4D97-AF65-F5344CB8AC3E}">
        <p14:creationId xmlns:p14="http://schemas.microsoft.com/office/powerpoint/2010/main" val="805268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62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b="1"/>
              <a:t>Ventilazione: Tecnica bocca-bocca </a:t>
            </a:r>
            <a:r>
              <a:rPr lang="it-IT" altLang="it-IT"/>
              <a:t>(utilizzare la stessa tecnica descritta per l’adulto)</a:t>
            </a:r>
          </a:p>
          <a:p>
            <a:pPr eaLnBrk="1" hangingPunct="1">
              <a:spcBef>
                <a:spcPct val="0"/>
              </a:spcBef>
              <a:buFontTx/>
              <a:buChar char="•"/>
            </a:pPr>
            <a:r>
              <a:rPr lang="it-IT" altLang="it-IT"/>
              <a:t> Mantenendo le vie aeree libere con la manovra di estensione del capo, chiudere il naso della vittima pinzandolo tra il pollice e l’indice della mano posta sulla fronte (per evitare la fuoriuscita di aria dal naso)</a:t>
            </a:r>
          </a:p>
          <a:p>
            <a:pPr eaLnBrk="1" hangingPunct="1">
              <a:spcBef>
                <a:spcPct val="0"/>
              </a:spcBef>
              <a:buFontTx/>
              <a:buChar char="•"/>
            </a:pPr>
            <a:r>
              <a:rPr lang="it-IT" altLang="it-IT"/>
              <a:t> Inspirare normalmente</a:t>
            </a:r>
          </a:p>
          <a:p>
            <a:pPr eaLnBrk="1" hangingPunct="1">
              <a:spcBef>
                <a:spcPct val="0"/>
              </a:spcBef>
              <a:buFontTx/>
              <a:buChar char="•"/>
            </a:pPr>
            <a:r>
              <a:rPr lang="it-IT" altLang="it-IT"/>
              <a:t> Ponendo le labbra a tenuta su quelle della vittima, soffiare lentamente l’aria per circa un secondo, solo fino a quando il torace inizia a sollevarsi</a:t>
            </a:r>
          </a:p>
          <a:p>
            <a:pPr eaLnBrk="1" hangingPunct="1">
              <a:spcBef>
                <a:spcPct val="0"/>
              </a:spcBef>
              <a:buFontTx/>
              <a:buChar char="•"/>
            </a:pPr>
            <a:r>
              <a:rPr lang="it-IT" altLang="it-IT"/>
              <a:t> Al termine dell’insufflazione lasciare espirare </a:t>
            </a:r>
          </a:p>
          <a:p>
            <a:pPr eaLnBrk="1" hangingPunct="1">
              <a:spcBef>
                <a:spcPct val="0"/>
              </a:spcBef>
              <a:buFontTx/>
              <a:buChar char="•"/>
            </a:pPr>
            <a:r>
              <a:rPr lang="it-IT" altLang="it-IT"/>
              <a:t> Ripetere questa manovra per due volte</a:t>
            </a:r>
          </a:p>
          <a:p>
            <a:pPr eaLnBrk="1" hangingPunct="1">
              <a:spcBef>
                <a:spcPct val="0"/>
              </a:spcBef>
              <a:buFontTx/>
              <a:buChar char="•"/>
            </a:pPr>
            <a:r>
              <a:rPr lang="it-IT" altLang="it-IT"/>
              <a:t> Osservare il sollevamento del torace durante le ventilazioni.</a:t>
            </a:r>
          </a:p>
          <a:p>
            <a:pPr eaLnBrk="1" hangingPunct="1">
              <a:spcBef>
                <a:spcPct val="0"/>
              </a:spcBef>
            </a:pPr>
            <a:r>
              <a:rPr lang="it-IT" altLang="it-IT"/>
              <a:t>  </a:t>
            </a:r>
          </a:p>
          <a:p>
            <a:pPr eaLnBrk="1" hangingPunct="1">
              <a:spcBef>
                <a:spcPct val="0"/>
              </a:spcBef>
            </a:pPr>
            <a:r>
              <a:rPr lang="it-IT" altLang="it-IT" i="1"/>
              <a:t>I neonati/lattanti e i bambini piccoli (generalmente fino ai 2-3 anni) hanno le dimensioni del volto ridotte, che permettono di comprendere all'interno della bocca di un adulto sia la sua bocca che il naso e di insufflarvi contemporaneamente l'aria. Porre attenzione durante la ventilazione: evitare di insufflare nei piccoli polmoni del bambino volumi di aria eccessivi. Il volume insufflato è sufficiente quando il torace INIZIA a sollevarsi.</a:t>
            </a:r>
            <a:endParaRPr lang="it-IT" altLang="it-IT"/>
          </a:p>
          <a:p>
            <a:pPr eaLnBrk="1" hangingPunct="1">
              <a:spcBef>
                <a:spcPct val="0"/>
              </a:spcBef>
            </a:pPr>
            <a:endParaRPr lang="it-IT" altLang="it-IT"/>
          </a:p>
          <a:p>
            <a:pPr eaLnBrk="1" hangingPunct="1">
              <a:spcBef>
                <a:spcPct val="0"/>
              </a:spcBef>
            </a:pPr>
            <a:r>
              <a:rPr lang="it-IT" altLang="it-IT"/>
              <a:t>Se le ventilazioni NON sono efficaci (il torace non si solleva) riprendere immediatamente le CTE senza insistere nei tentativi di ventilazione.</a:t>
            </a:r>
          </a:p>
        </p:txBody>
      </p:sp>
      <p:sp>
        <p:nvSpPr>
          <p:cNvPr id="96260" name="Segnaposto numero diapositiva 3"/>
          <p:cNvSpPr>
            <a:spLocks noGrp="1"/>
          </p:cNvSpPr>
          <p:nvPr>
            <p:ph type="sldNum" sz="quarter" idx="5"/>
          </p:nvPr>
        </p:nvSpPr>
        <p:spPr bwMode="auto">
          <a:noFill/>
          <a:ln>
            <a:miter lim="800000"/>
            <a:headEnd/>
            <a:tailEnd/>
          </a:ln>
        </p:spPr>
        <p:txBody>
          <a:bodyPr/>
          <a:lstStyle/>
          <a:p>
            <a:fld id="{BEF1AD61-AF2B-4785-A3F3-0C507F2014A8}" type="slidenum">
              <a:rPr lang="it-IT" altLang="it-IT"/>
              <a:pPr/>
              <a:t>44</a:t>
            </a:fld>
            <a:endParaRPr lang="it-IT" altLang="it-IT"/>
          </a:p>
        </p:txBody>
      </p:sp>
    </p:spTree>
    <p:extLst>
      <p:ext uri="{BB962C8B-B14F-4D97-AF65-F5344CB8AC3E}">
        <p14:creationId xmlns:p14="http://schemas.microsoft.com/office/powerpoint/2010/main" val="1338899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a:lstStyle/>
          <a:p>
            <a:fld id="{24D1B49C-880D-4F45-B25E-61C59B4197C6}" type="slidenum">
              <a:rPr lang="it-IT" altLang="it-IT"/>
              <a:pPr/>
              <a:t>45</a:t>
            </a:fld>
            <a:endParaRPr lang="it-IT" altLang="it-IT"/>
          </a:p>
        </p:txBody>
      </p:sp>
      <p:sp>
        <p:nvSpPr>
          <p:cNvPr id="98307" name="Segnaposto immagine diapositiva 1"/>
          <p:cNvSpPr>
            <a:spLocks noGrp="1" noRot="1" noChangeAspect="1" noTextEdit="1"/>
          </p:cNvSpPr>
          <p:nvPr>
            <p:ph type="sldImg"/>
          </p:nvPr>
        </p:nvSpPr>
        <p:spPr bwMode="auto">
          <a:xfrm>
            <a:off x="919163" y="746125"/>
            <a:ext cx="4959350" cy="3719513"/>
          </a:xfrm>
          <a:noFill/>
          <a:ln>
            <a:solidFill>
              <a:srgbClr val="000000"/>
            </a:solidFill>
            <a:miter lim="800000"/>
            <a:headEnd/>
            <a:tailEnd/>
          </a:ln>
        </p:spPr>
      </p:sp>
      <p:sp>
        <p:nvSpPr>
          <p:cNvPr id="98308" name="Segnaposto note 2"/>
          <p:cNvSpPr>
            <a:spLocks noGrp="1"/>
          </p:cNvSpPr>
          <p:nvPr>
            <p:ph type="body" idx="1"/>
          </p:nvPr>
        </p:nvSpPr>
        <p:spPr bwMode="auto">
          <a:xfrm>
            <a:off x="906463" y="4714875"/>
            <a:ext cx="4984750" cy="4467225"/>
          </a:xfrm>
          <a:noFill/>
        </p:spPr>
        <p:txBody>
          <a:bodyPr wrap="square" lIns="91944" tIns="45972" rIns="91944" bIns="45972" numCol="1" anchor="t" anchorCtr="0" compatLnSpc="1">
            <a:prstTxWarp prst="textNoShape">
              <a:avLst/>
            </a:prstTxWarp>
          </a:bodyPr>
          <a:lstStyle/>
          <a:p>
            <a:pPr eaLnBrk="1" hangingPunct="1">
              <a:spcBef>
                <a:spcPct val="0"/>
              </a:spcBef>
            </a:pPr>
            <a:r>
              <a:rPr lang="it-IT" altLang="it-IT" b="1"/>
              <a:t>Ogni 2 minuti (circa 6-7 cicli 30:2),</a:t>
            </a:r>
            <a:r>
              <a:rPr lang="it-IT" altLang="it-IT"/>
              <a:t> se vi è più di un soccorritore, ci deve essere un’alternanza, specie nei confronti di </a:t>
            </a:r>
            <a:r>
              <a:rPr lang="it-IT" altLang="it-IT" b="1"/>
              <a:t>chi comprime il torace</a:t>
            </a:r>
            <a:r>
              <a:rPr lang="it-IT" altLang="it-IT"/>
              <a:t> per evitare che l’affaticamento renda meno efficaci le compressioni toraciche. E’ importante quindi che il soccorritore verifichi la presenza di un astante disponibile a fornire aiuto e guidarlo nell’esecuzione delle CTE.</a:t>
            </a:r>
          </a:p>
        </p:txBody>
      </p:sp>
    </p:spTree>
    <p:extLst>
      <p:ext uri="{BB962C8B-B14F-4D97-AF65-F5344CB8AC3E}">
        <p14:creationId xmlns:p14="http://schemas.microsoft.com/office/powerpoint/2010/main" val="502477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03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tLang="it-IT"/>
          </a:p>
        </p:txBody>
      </p:sp>
      <p:sp>
        <p:nvSpPr>
          <p:cNvPr id="100356" name="Segnaposto numero diapositiva 3"/>
          <p:cNvSpPr>
            <a:spLocks noGrp="1"/>
          </p:cNvSpPr>
          <p:nvPr>
            <p:ph type="sldNum" sz="quarter" idx="5"/>
          </p:nvPr>
        </p:nvSpPr>
        <p:spPr bwMode="auto">
          <a:noFill/>
          <a:ln>
            <a:miter lim="800000"/>
            <a:headEnd/>
            <a:tailEnd/>
          </a:ln>
        </p:spPr>
        <p:txBody>
          <a:bodyPr/>
          <a:lstStyle/>
          <a:p>
            <a:fld id="{58DCE94A-D3E1-4FA7-8DFF-3ED89B84CA26}" type="slidenum">
              <a:rPr lang="it-IT" altLang="it-IT"/>
              <a:pPr/>
              <a:t>46</a:t>
            </a:fld>
            <a:endParaRPr lang="it-IT" altLang="it-IT"/>
          </a:p>
        </p:txBody>
      </p:sp>
    </p:spTree>
    <p:extLst>
      <p:ext uri="{BB962C8B-B14F-4D97-AF65-F5344CB8AC3E}">
        <p14:creationId xmlns:p14="http://schemas.microsoft.com/office/powerpoint/2010/main" val="2579037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240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La posizione delle placche sul torace è come quella per l’adulto, facendo attenzione però che queste siano distanti fra loro almeno 3 cm. </a:t>
            </a:r>
          </a:p>
        </p:txBody>
      </p:sp>
      <p:sp>
        <p:nvSpPr>
          <p:cNvPr id="102404" name="Segnaposto numero diapositiva 3"/>
          <p:cNvSpPr>
            <a:spLocks noGrp="1"/>
          </p:cNvSpPr>
          <p:nvPr>
            <p:ph type="sldNum" sz="quarter" idx="5"/>
          </p:nvPr>
        </p:nvSpPr>
        <p:spPr bwMode="auto">
          <a:noFill/>
          <a:ln>
            <a:miter lim="800000"/>
            <a:headEnd/>
            <a:tailEnd/>
          </a:ln>
        </p:spPr>
        <p:txBody>
          <a:bodyPr/>
          <a:lstStyle/>
          <a:p>
            <a:fld id="{5B8CED2C-3FCF-46D0-82C9-5E5D6C760937}" type="slidenum">
              <a:rPr lang="it-IT" altLang="it-IT"/>
              <a:pPr/>
              <a:t>47</a:t>
            </a:fld>
            <a:endParaRPr lang="it-IT" altLang="it-IT"/>
          </a:p>
        </p:txBody>
      </p:sp>
    </p:spTree>
    <p:extLst>
      <p:ext uri="{BB962C8B-B14F-4D97-AF65-F5344CB8AC3E}">
        <p14:creationId xmlns:p14="http://schemas.microsoft.com/office/powerpoint/2010/main" val="3573192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44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Se il torace è troppo piccolo (o si utilizzano le placche da adulto) è possibile adottare la posizione antero-posteriore (una placca al centro del torace e l’altra al centro della schiena).</a:t>
            </a:r>
          </a:p>
          <a:p>
            <a:pPr eaLnBrk="1" hangingPunct="1">
              <a:spcBef>
                <a:spcPct val="0"/>
              </a:spcBef>
            </a:pPr>
            <a:endParaRPr lang="it-IT" altLang="it-IT"/>
          </a:p>
        </p:txBody>
      </p:sp>
      <p:sp>
        <p:nvSpPr>
          <p:cNvPr id="104452" name="Segnaposto numero diapositiva 3"/>
          <p:cNvSpPr>
            <a:spLocks noGrp="1"/>
          </p:cNvSpPr>
          <p:nvPr>
            <p:ph type="sldNum" sz="quarter" idx="5"/>
          </p:nvPr>
        </p:nvSpPr>
        <p:spPr bwMode="auto">
          <a:noFill/>
          <a:ln>
            <a:miter lim="800000"/>
            <a:headEnd/>
            <a:tailEnd/>
          </a:ln>
        </p:spPr>
        <p:txBody>
          <a:bodyPr/>
          <a:lstStyle/>
          <a:p>
            <a:fld id="{852BAAA8-B550-4FEC-B937-AD96B9447222}" type="slidenum">
              <a:rPr lang="it-IT" altLang="it-IT"/>
              <a:pPr/>
              <a:t>48</a:t>
            </a:fld>
            <a:endParaRPr lang="it-IT" altLang="it-IT"/>
          </a:p>
        </p:txBody>
      </p:sp>
    </p:spTree>
    <p:extLst>
      <p:ext uri="{BB962C8B-B14F-4D97-AF65-F5344CB8AC3E}">
        <p14:creationId xmlns:p14="http://schemas.microsoft.com/office/powerpoint/2010/main" val="2940571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ln>
            <a:miter lim="800000"/>
            <a:headEnd/>
            <a:tailEnd/>
          </a:ln>
        </p:spPr>
        <p:txBody>
          <a:bodyPr/>
          <a:lstStyle/>
          <a:p>
            <a:fld id="{6178A987-3527-42D2-B719-E183C328AED0}" type="slidenum">
              <a:rPr lang="it-IT" altLang="it-IT"/>
              <a:pPr/>
              <a:t>50</a:t>
            </a:fld>
            <a:endParaRPr lang="it-IT" altLang="it-IT"/>
          </a:p>
        </p:txBody>
      </p:sp>
      <p:sp>
        <p:nvSpPr>
          <p:cNvPr id="107523" name="Segnaposto immagine diapositiva 1"/>
          <p:cNvSpPr>
            <a:spLocks noGrp="1" noRot="1" noChangeAspect="1" noTextEdit="1"/>
          </p:cNvSpPr>
          <p:nvPr>
            <p:ph type="sldImg"/>
          </p:nvPr>
        </p:nvSpPr>
        <p:spPr bwMode="auto">
          <a:xfrm>
            <a:off x="919163" y="746125"/>
            <a:ext cx="4959350" cy="3719513"/>
          </a:xfrm>
          <a:noFill/>
          <a:ln>
            <a:solidFill>
              <a:srgbClr val="000000"/>
            </a:solidFill>
            <a:miter lim="800000"/>
            <a:headEnd/>
            <a:tailEnd/>
          </a:ln>
        </p:spPr>
      </p:sp>
      <p:sp>
        <p:nvSpPr>
          <p:cNvPr id="107524" name="Segnaposto note 2"/>
          <p:cNvSpPr>
            <a:spLocks noGrp="1"/>
          </p:cNvSpPr>
          <p:nvPr>
            <p:ph type="body" idx="1"/>
          </p:nvPr>
        </p:nvSpPr>
        <p:spPr bwMode="auto">
          <a:xfrm>
            <a:off x="906463" y="4714875"/>
            <a:ext cx="4984750" cy="4467225"/>
          </a:xfrm>
          <a:noFill/>
        </p:spPr>
        <p:txBody>
          <a:bodyPr wrap="square" lIns="91944" tIns="45972" rIns="91944" bIns="45972" numCol="1" anchor="t" anchorCtr="0" compatLnSpc="1">
            <a:prstTxWarp prst="textNoShape">
              <a:avLst/>
            </a:prstTxWarp>
          </a:bodyPr>
          <a:lstStyle/>
          <a:p>
            <a:pPr eaLnBrk="1" hangingPunct="1">
              <a:spcBef>
                <a:spcPct val="0"/>
              </a:spcBef>
            </a:pPr>
            <a:r>
              <a:rPr lang="it-IT" altLang="it-IT"/>
              <a:t>Anche nelle conclusioni evidenziare l’importanza di seguire una corretta sequenza nel minor tempo possibile, eseguendo adeguatamente tutte le manovre, per ottenere come risultato non solo la sopravvivenza della vittima, ma anche la riduzione degli esiti neurologici che derivano dalla mancanza di ossigeno al cervello durante il tempo in cui il cuore è stato fermo.</a:t>
            </a:r>
          </a:p>
        </p:txBody>
      </p:sp>
    </p:spTree>
    <p:extLst>
      <p:ext uri="{BB962C8B-B14F-4D97-AF65-F5344CB8AC3E}">
        <p14:creationId xmlns:p14="http://schemas.microsoft.com/office/powerpoint/2010/main" val="44390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4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altLang="it-IT"/>
              <a:t>Fino a quando il Numero Unico d’Emergenza non avrà coperto tutto il territorio nazionale,componendo qualsiasi numero dell'emergenza (112, 113, 115, 118) il cittadino entra in contatto con l'operatore della CUR NUE 112 che prende in carico la chiamata</a:t>
            </a:r>
          </a:p>
        </p:txBody>
      </p:sp>
      <p:sp>
        <p:nvSpPr>
          <p:cNvPr id="17412" name="Segnaposto numero diapositiva 3"/>
          <p:cNvSpPr>
            <a:spLocks noGrp="1"/>
          </p:cNvSpPr>
          <p:nvPr>
            <p:ph type="sldNum" sz="quarter" idx="5"/>
          </p:nvPr>
        </p:nvSpPr>
        <p:spPr bwMode="auto">
          <a:noFill/>
          <a:ln>
            <a:miter lim="800000"/>
            <a:headEnd/>
            <a:tailEnd/>
          </a:ln>
        </p:spPr>
        <p:txBody>
          <a:bodyPr/>
          <a:lstStyle/>
          <a:p>
            <a:fld id="{184C8770-C5A0-410F-B31E-2B5DB93FEB47}" type="slidenum">
              <a:rPr lang="it-IT" altLang="it-IT"/>
              <a:pPr/>
              <a:t>5</a:t>
            </a:fld>
            <a:endParaRPr lang="it-IT" altLang="it-IT"/>
          </a:p>
        </p:txBody>
      </p:sp>
    </p:spTree>
    <p:extLst>
      <p:ext uri="{BB962C8B-B14F-4D97-AF65-F5344CB8AC3E}">
        <p14:creationId xmlns:p14="http://schemas.microsoft.com/office/powerpoint/2010/main" val="65121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xfrm>
            <a:off x="917575" y="744538"/>
            <a:ext cx="4967288" cy="3724275"/>
          </a:xfrm>
          <a:solidFill>
            <a:srgbClr val="729FCF"/>
          </a:solidFill>
          <a:ln w="25400">
            <a:solidFill>
              <a:srgbClr val="3465AF"/>
            </a:solidFill>
            <a:miter lim="800000"/>
            <a:headEnd/>
            <a:tailEnd/>
          </a:ln>
        </p:spPr>
      </p:sp>
      <p:sp>
        <p:nvSpPr>
          <p:cNvPr id="19459" name="Segnaposto note 2"/>
          <p:cNvSpPr>
            <a:spLocks noGrp="1"/>
          </p:cNvSpPr>
          <p:nvPr>
            <p:ph type="body" sz="quarter" idx="1"/>
          </p:nvPr>
        </p:nvSpPr>
        <p:spPr bwMode="auto">
          <a:noFill/>
        </p:spPr>
        <p:txBody>
          <a:bodyPr wrap="square" numCol="1" anchor="t" anchorCtr="0" compatLnSpc="1">
            <a:prstTxWarp prst="textNoShape">
              <a:avLst/>
            </a:prstTxWarp>
          </a:bodyPr>
          <a:lstStyle/>
          <a:p>
            <a:pPr eaLnBrk="1" hangingPunct="1">
              <a:spcBef>
                <a:spcPct val="0"/>
              </a:spcBef>
            </a:pPr>
            <a:r>
              <a:rPr lang="it-IT" altLang="it-IT"/>
              <a:t>E' un'app per l'emergenza che permette di effettuare una chiamata di emergenza e inviare contemporaneamente la posizione esatta del chiamante alla Centrali del Numero Unico dell'Emergenza (NUE) 112 della Lombardia.</a:t>
            </a:r>
          </a:p>
          <a:p>
            <a:pPr eaLnBrk="1" hangingPunct="1">
              <a:spcBef>
                <a:spcPct val="0"/>
              </a:spcBef>
            </a:pPr>
            <a:endParaRPr lang="it-IT" altLang="it-IT">
              <a:ea typeface="Microsoft YaHei" pitchFamily="34" charset="-122"/>
              <a:cs typeface="Mangal" pitchFamily="18" charset="0"/>
            </a:endParaRPr>
          </a:p>
        </p:txBody>
      </p:sp>
    </p:spTree>
    <p:extLst>
      <p:ext uri="{BB962C8B-B14F-4D97-AF65-F5344CB8AC3E}">
        <p14:creationId xmlns:p14="http://schemas.microsoft.com/office/powerpoint/2010/main" val="223571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5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In regione Lombardia Il sistema emergenza urgenza del 118 ha avuto una riorganizzazione graduale e completa , che si è conclusa il 19 maggio 2015. Le Centrali Operative che precedentemente erano  provinciali, sono state raggruppate in 4 Sale Regionali, dette S.O.R.E.U.L’area Alpina gestisce le Province di Sondrio Bergamo e Brescia, l’area metropolitana Milano Monza e Brianza, l’area laghi i territori </a:t>
            </a:r>
            <a:r>
              <a:rPr lang="it-IT" altLang="it-IT">
                <a:solidFill>
                  <a:srgbClr val="333333"/>
                </a:solidFill>
                <a:latin typeface="Verdana" pitchFamily="34" charset="0"/>
              </a:rPr>
              <a:t>Como, Varese, Lecco e l'area del Legnanese, l’area pianura i territori di Pavia  Lodi Mantova e Cremona</a:t>
            </a:r>
            <a:endParaRPr lang="it-IT" altLang="it-IT"/>
          </a:p>
        </p:txBody>
      </p:sp>
      <p:sp>
        <p:nvSpPr>
          <p:cNvPr id="21508" name="Segnaposto numero diapositiva 3"/>
          <p:cNvSpPr>
            <a:spLocks noGrp="1"/>
          </p:cNvSpPr>
          <p:nvPr>
            <p:ph type="sldNum" sz="quarter" idx="5"/>
          </p:nvPr>
        </p:nvSpPr>
        <p:spPr bwMode="auto">
          <a:noFill/>
          <a:ln>
            <a:miter lim="800000"/>
            <a:headEnd/>
            <a:tailEnd/>
          </a:ln>
        </p:spPr>
        <p:txBody>
          <a:bodyPr/>
          <a:lstStyle/>
          <a:p>
            <a:fld id="{E7EC65C9-27FB-496F-94A8-A2230E94513F}" type="slidenum">
              <a:rPr lang="it-IT" altLang="it-IT">
                <a:solidFill>
                  <a:srgbClr val="000000"/>
                </a:solidFill>
              </a:rPr>
              <a:pPr/>
              <a:t>7</a:t>
            </a:fld>
            <a:endParaRPr lang="it-IT" altLang="it-IT">
              <a:solidFill>
                <a:srgbClr val="000000"/>
              </a:solidFill>
            </a:endParaRPr>
          </a:p>
        </p:txBody>
      </p:sp>
    </p:spTree>
    <p:extLst>
      <p:ext uri="{BB962C8B-B14F-4D97-AF65-F5344CB8AC3E}">
        <p14:creationId xmlns:p14="http://schemas.microsoft.com/office/powerpoint/2010/main" val="1221599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35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ltLang="it-IT"/>
              <a:t>Con il termine MORTE CARDIACA IMPROVVISA si intende un arresto cardiaco, a insorgenza talmente improvvisa da non essere preceduto da alcun sintomo o segno premonitore.</a:t>
            </a:r>
          </a:p>
          <a:p>
            <a:pPr eaLnBrk="1" hangingPunct="1">
              <a:spcBef>
                <a:spcPct val="0"/>
              </a:spcBef>
            </a:pPr>
            <a:r>
              <a:rPr lang="it-IT" altLang="it-IT"/>
              <a:t>Si manifesta con l’iniziale perdita di coscienza che porta in breve tempo all’arresto respiratorio e conseguentemente all’Arresto Cardiocircolatorio (ACC): una situazione nella quale il cuore cessa le proprie funzioni, causando la morte del soggetto che ne è colpito.  </a:t>
            </a:r>
          </a:p>
          <a:p>
            <a:pPr eaLnBrk="1" hangingPunct="1">
              <a:spcBef>
                <a:spcPct val="0"/>
              </a:spcBef>
            </a:pPr>
            <a:r>
              <a:rPr lang="it-IT" altLang="it-IT"/>
              <a:t>Le cause più frequenti sono: l’infarto del miocardio, delle aritmie cardiache, l’annegamento, la folgorazione, l’asfissia, i traumi, gli avvelenamenti. La conseguenza immediata dell’ACC è l’assenza di circolazione.  La mancanza di ossigeno a cuore e cervello porta rapidamente a morte il paziente se non tempestivamente trattato (Morte Clinica).  La carenza di ossigeno al cervello produce lesioni che possono diventare irreversibili già dopo 4-6 minuti di assenza di circolo (Morte Biologica: irreversibile). Le possibilità di prevenire questo danno dipendono dalla rapidità e dall’efficacia delle procedure di soccorso riassumibili nella corretta applicazione della Catena della Sopravvivenza. </a:t>
            </a:r>
          </a:p>
        </p:txBody>
      </p:sp>
      <p:sp>
        <p:nvSpPr>
          <p:cNvPr id="23556" name="Segnaposto numero diapositiva 3"/>
          <p:cNvSpPr>
            <a:spLocks noGrp="1"/>
          </p:cNvSpPr>
          <p:nvPr>
            <p:ph type="sldNum" sz="quarter" idx="5"/>
          </p:nvPr>
        </p:nvSpPr>
        <p:spPr bwMode="auto">
          <a:noFill/>
          <a:ln>
            <a:miter lim="800000"/>
            <a:headEnd/>
            <a:tailEnd/>
          </a:ln>
        </p:spPr>
        <p:txBody>
          <a:bodyPr/>
          <a:lstStyle/>
          <a:p>
            <a:fld id="{2B2619F2-B3D5-4DFF-A5AC-250DEE1320FA}" type="slidenum">
              <a:rPr lang="it-IT" altLang="it-IT"/>
              <a:pPr/>
              <a:t>8</a:t>
            </a:fld>
            <a:endParaRPr lang="it-IT" altLang="it-IT"/>
          </a:p>
        </p:txBody>
      </p:sp>
    </p:spTree>
    <p:extLst>
      <p:ext uri="{BB962C8B-B14F-4D97-AF65-F5344CB8AC3E}">
        <p14:creationId xmlns:p14="http://schemas.microsoft.com/office/powerpoint/2010/main" val="42907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 name="Segnaposto note 2"/>
          <p:cNvSpPr>
            <a:spLocks noGrp="1"/>
          </p:cNvSpPr>
          <p:nvPr>
            <p:ph type="body" idx="1"/>
          </p:nvPr>
        </p:nvSpPr>
        <p:spPr/>
        <p:txBody>
          <a:bodyPr>
            <a:normAutofit fontScale="92500"/>
          </a:bodyPr>
          <a:lstStyle/>
          <a:p>
            <a:pPr marL="230932" indent="-230932" defTabSz="923727" eaLnBrk="1" fontAlgn="auto" hangingPunct="1">
              <a:spcBef>
                <a:spcPct val="0"/>
              </a:spcBef>
              <a:spcAft>
                <a:spcPts val="0"/>
              </a:spcAft>
              <a:defRPr/>
            </a:pPr>
            <a:r>
              <a:rPr lang="it-IT" dirty="0"/>
              <a:t>La sopravvivenza senza deficit neurologici dopo un arresto cardiaco è fortemente influenzata dalla corretta realizzazione della sequenza d’interventi sintetizzati nella “Catena della Sopravvivenza”.</a:t>
            </a:r>
          </a:p>
          <a:p>
            <a:pPr marL="230932" indent="-230932" defTabSz="923727" eaLnBrk="1" fontAlgn="auto" hangingPunct="1">
              <a:spcBef>
                <a:spcPct val="0"/>
              </a:spcBef>
              <a:spcAft>
                <a:spcPts val="0"/>
              </a:spcAft>
              <a:defRPr/>
            </a:pPr>
            <a:r>
              <a:rPr lang="it-IT" dirty="0"/>
              <a:t>Poiché la presenza di un anello debole inficia la tenuta dell’intera struttura, anche l’inefficacia di un solo di questi interventi può determinare l’insuccesso delle manovre </a:t>
            </a:r>
            <a:r>
              <a:rPr lang="it-IT" dirty="0" err="1"/>
              <a:t>rianimatorie</a:t>
            </a:r>
            <a:r>
              <a:rPr lang="it-IT" dirty="0"/>
              <a:t>.</a:t>
            </a:r>
          </a:p>
          <a:p>
            <a:pPr marL="230932" indent="-230932" defTabSz="923727" eaLnBrk="1" fontAlgn="auto" hangingPunct="1">
              <a:spcBef>
                <a:spcPct val="0"/>
              </a:spcBef>
              <a:spcAft>
                <a:spcPts val="0"/>
              </a:spcAft>
              <a:buFontTx/>
              <a:buAutoNum type="arabicPeriod"/>
              <a:defRPr/>
            </a:pPr>
            <a:r>
              <a:rPr lang="it-IT" dirty="0">
                <a:solidFill>
                  <a:srgbClr val="C00000"/>
                </a:solidFill>
                <a:latin typeface="Century Gothic" pitchFamily="34" charset="0"/>
              </a:rPr>
              <a:t>IMMEDIATO</a:t>
            </a:r>
            <a:r>
              <a:rPr lang="it-IT" dirty="0">
                <a:solidFill>
                  <a:srgbClr val="002060"/>
                </a:solidFill>
                <a:latin typeface="Century Gothic" pitchFamily="34" charset="0"/>
              </a:rPr>
              <a:t> riconoscimento dell’ACC e ATTIVAZIONE del Sistema di Emergenza: i</a:t>
            </a:r>
            <a:r>
              <a:rPr lang="it-IT" dirty="0">
                <a:latin typeface="Century Gothic" pitchFamily="34" charset="0"/>
              </a:rPr>
              <a:t>l riconoscimento dei segni di allarme è uno dei  fattori chiave della catena della sopravvivenza; allertare tempestivamente il soccorso sanitario-118 e seguire le indicazioni fornite dall’operatore.</a:t>
            </a:r>
          </a:p>
          <a:p>
            <a:pPr marL="230932" indent="-230932" defTabSz="923727" eaLnBrk="1" fontAlgn="auto" hangingPunct="1">
              <a:spcBef>
                <a:spcPct val="0"/>
              </a:spcBef>
              <a:spcAft>
                <a:spcPts val="0"/>
              </a:spcAft>
              <a:buFontTx/>
              <a:buAutoNum type="arabicPeriod"/>
              <a:defRPr/>
            </a:pPr>
            <a:r>
              <a:rPr lang="it-IT" dirty="0">
                <a:solidFill>
                  <a:srgbClr val="002060"/>
                </a:solidFill>
                <a:latin typeface="Century Gothic" pitchFamily="34" charset="0"/>
              </a:rPr>
              <a:t>Rianimazione Cardio-Polmonare - RCP  (COMPRESSIONI TORACICHE ESTERNE): l</a:t>
            </a:r>
            <a:r>
              <a:rPr lang="it-IT" dirty="0">
                <a:latin typeface="Century Gothic" pitchFamily="34" charset="0"/>
              </a:rPr>
              <a:t>a RCP ed in particolare le Compressioni Toraciche Esterne, sono più efficaci se praticate </a:t>
            </a:r>
            <a:r>
              <a:rPr lang="it-IT" u="sng" dirty="0">
                <a:solidFill>
                  <a:srgbClr val="C00000"/>
                </a:solidFill>
                <a:latin typeface="Century Gothic" pitchFamily="34" charset="0"/>
              </a:rPr>
              <a:t>IMMEDIATAMENTE</a:t>
            </a:r>
            <a:r>
              <a:rPr lang="it-IT" dirty="0">
                <a:solidFill>
                  <a:srgbClr val="C00000"/>
                </a:solidFill>
                <a:latin typeface="Century Gothic" pitchFamily="34" charset="0"/>
              </a:rPr>
              <a:t>,</a:t>
            </a:r>
            <a:r>
              <a:rPr lang="it-IT" dirty="0">
                <a:latin typeface="Century Gothic" pitchFamily="34" charset="0"/>
              </a:rPr>
              <a:t> dopo l’insorgenza dell’Arresto Cardiaco. La RCP </a:t>
            </a:r>
            <a:r>
              <a:rPr lang="it-IT" u="sng" dirty="0">
                <a:solidFill>
                  <a:srgbClr val="C00000"/>
                </a:solidFill>
                <a:latin typeface="Century Gothic" pitchFamily="34" charset="0"/>
              </a:rPr>
              <a:t>PRECOCE</a:t>
            </a:r>
            <a:r>
              <a:rPr lang="it-IT" dirty="0">
                <a:latin typeface="Century Gothic" pitchFamily="34" charset="0"/>
              </a:rPr>
              <a:t> aumenta le probabilità che lo  shock elettrico erogato dal defibrillatore interrompa l’aritmia cardiaca.</a:t>
            </a:r>
          </a:p>
          <a:p>
            <a:pPr marL="230932" indent="-230932" defTabSz="923727" eaLnBrk="1" fontAlgn="auto" hangingPunct="1">
              <a:spcBef>
                <a:spcPct val="0"/>
              </a:spcBef>
              <a:spcAft>
                <a:spcPts val="0"/>
              </a:spcAft>
              <a:buFontTx/>
              <a:buAutoNum type="arabicPeriod"/>
              <a:defRPr/>
            </a:pPr>
            <a:r>
              <a:rPr lang="it-IT" dirty="0">
                <a:solidFill>
                  <a:srgbClr val="002060"/>
                </a:solidFill>
                <a:latin typeface="Century Gothic" pitchFamily="34" charset="0"/>
              </a:rPr>
              <a:t>Defibrillazione PRECOCE: c</a:t>
            </a:r>
            <a:r>
              <a:rPr lang="it-IT" dirty="0">
                <a:latin typeface="Century Gothic" pitchFamily="34" charset="0"/>
              </a:rPr>
              <a:t>onsiste nel far attraversare il cuore da una scarica di corrente elettrica dosata, con lo scopo di </a:t>
            </a:r>
            <a:r>
              <a:rPr lang="it-IT" u="sng" dirty="0">
                <a:latin typeface="Century Gothic" pitchFamily="34" charset="0"/>
              </a:rPr>
              <a:t>interrompere la Fibrillazione Ventricolare (FV)</a:t>
            </a:r>
            <a:r>
              <a:rPr lang="it-IT" dirty="0">
                <a:latin typeface="Century Gothic" pitchFamily="34" charset="0"/>
              </a:rPr>
              <a:t>. La RCP associata ad una PRECOCE defibrillazione elettrica entro pochi minuti dal collasso possono determinare un’elevata percentuale di sopravvivenza.</a:t>
            </a:r>
          </a:p>
          <a:p>
            <a:pPr marL="230932" indent="-230932" defTabSz="923727" eaLnBrk="1" fontAlgn="auto" hangingPunct="1">
              <a:spcBef>
                <a:spcPct val="0"/>
              </a:spcBef>
              <a:spcAft>
                <a:spcPts val="0"/>
              </a:spcAft>
              <a:buFontTx/>
              <a:buAutoNum type="arabicPeriod"/>
              <a:defRPr/>
            </a:pPr>
            <a:r>
              <a:rPr lang="it-IT" dirty="0">
                <a:solidFill>
                  <a:srgbClr val="002060"/>
                </a:solidFill>
                <a:latin typeface="Century Gothic" pitchFamily="34" charset="0"/>
              </a:rPr>
              <a:t>Supporto vitale avanzato efficace: m</a:t>
            </a:r>
            <a:r>
              <a:rPr lang="it-IT" dirty="0">
                <a:latin typeface="Century Gothic" pitchFamily="34" charset="0"/>
              </a:rPr>
              <a:t>anovre di trattamento avanzato messe in atto da personale sanitario.</a:t>
            </a:r>
          </a:p>
          <a:p>
            <a:pPr marL="230932" indent="-230932" defTabSz="923727" eaLnBrk="1" fontAlgn="auto" hangingPunct="1">
              <a:spcBef>
                <a:spcPct val="0"/>
              </a:spcBef>
              <a:spcAft>
                <a:spcPts val="0"/>
              </a:spcAft>
              <a:buFontTx/>
              <a:buAutoNum type="arabicPeriod"/>
              <a:defRPr/>
            </a:pPr>
            <a:r>
              <a:rPr lang="it-IT" dirty="0">
                <a:solidFill>
                  <a:srgbClr val="002060"/>
                </a:solidFill>
                <a:latin typeface="Century Gothic" pitchFamily="34" charset="0"/>
              </a:rPr>
              <a:t>Assistenza post-arresto cardiaco adeguata: d</a:t>
            </a:r>
            <a:r>
              <a:rPr lang="it-IT" dirty="0">
                <a:latin typeface="Century Gothic" pitchFamily="34" charset="0"/>
              </a:rPr>
              <a:t>opo la ripresa dei segni vitali è essenziale il trasporto della vittima ad un centro specializzato per i trattamenti mirati al ripristino delle condizioni presenti prima dell’ACC.</a:t>
            </a:r>
          </a:p>
          <a:p>
            <a:pPr eaLnBrk="1" fontAlgn="auto" hangingPunct="1">
              <a:spcBef>
                <a:spcPts val="0"/>
              </a:spcBef>
              <a:spcAft>
                <a:spcPts val="0"/>
              </a:spcAft>
              <a:defRPr/>
            </a:pPr>
            <a:endParaRPr lang="it-IT" dirty="0"/>
          </a:p>
        </p:txBody>
      </p:sp>
      <p:sp>
        <p:nvSpPr>
          <p:cNvPr id="25604" name="Segnaposto numero diapositiva 3"/>
          <p:cNvSpPr>
            <a:spLocks noGrp="1"/>
          </p:cNvSpPr>
          <p:nvPr>
            <p:ph type="sldNum" sz="quarter" idx="5"/>
          </p:nvPr>
        </p:nvSpPr>
        <p:spPr bwMode="auto">
          <a:noFill/>
          <a:ln>
            <a:miter lim="800000"/>
            <a:headEnd/>
            <a:tailEnd/>
          </a:ln>
        </p:spPr>
        <p:txBody>
          <a:bodyPr/>
          <a:lstStyle/>
          <a:p>
            <a:fld id="{8F47E5DD-3AE4-4FF2-98AA-DFE6D63ED6FB}" type="slidenum">
              <a:rPr lang="it-IT" altLang="it-IT"/>
              <a:pPr/>
              <a:t>9</a:t>
            </a:fld>
            <a:endParaRPr lang="it-IT" altLang="it-IT"/>
          </a:p>
        </p:txBody>
      </p:sp>
    </p:spTree>
    <p:extLst>
      <p:ext uri="{BB962C8B-B14F-4D97-AF65-F5344CB8AC3E}">
        <p14:creationId xmlns:p14="http://schemas.microsoft.com/office/powerpoint/2010/main" val="80331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1" descr="Logo AREU 2012.jpg"/>
          <p:cNvPicPr>
            <a:picLocks noChangeAspect="1"/>
          </p:cNvPicPr>
          <p:nvPr userDrawn="1"/>
        </p:nvPicPr>
        <p:blipFill>
          <a:blip r:embed="rId2" cstate="print"/>
          <a:srcRect/>
          <a:stretch>
            <a:fillRect/>
          </a:stretch>
        </p:blipFill>
        <p:spPr bwMode="auto">
          <a:xfrm>
            <a:off x="0" y="0"/>
            <a:ext cx="4000500" cy="1809750"/>
          </a:xfrm>
          <a:prstGeom prst="rect">
            <a:avLst/>
          </a:prstGeom>
          <a:noFill/>
          <a:ln w="9525">
            <a:noFill/>
            <a:miter lim="800000"/>
            <a:headEnd/>
            <a:tailEnd/>
          </a:ln>
        </p:spPr>
      </p:pic>
      <p:grpSp>
        <p:nvGrpSpPr>
          <p:cNvPr id="3" name="Gruppo 9"/>
          <p:cNvGrpSpPr>
            <a:grpSpLocks/>
          </p:cNvGrpSpPr>
          <p:nvPr userDrawn="1"/>
        </p:nvGrpSpPr>
        <p:grpSpPr bwMode="auto">
          <a:xfrm>
            <a:off x="0" y="1665288"/>
            <a:ext cx="9144000" cy="4572000"/>
            <a:chOff x="0" y="1665312"/>
            <a:chExt cx="9144000" cy="4572000"/>
          </a:xfrm>
        </p:grpSpPr>
        <p:pic>
          <p:nvPicPr>
            <p:cNvPr id="4" name="Immagine 3"/>
            <p:cNvPicPr>
              <a:picLocks noChangeAspect="1"/>
            </p:cNvPicPr>
            <p:nvPr userDrawn="1"/>
          </p:nvPicPr>
          <p:blipFill>
            <a:blip r:embed="rId3" cstate="print">
              <a:duotone>
                <a:schemeClr val="bg2">
                  <a:shade val="45000"/>
                  <a:satMod val="135000"/>
                </a:schemeClr>
                <a:prstClr val="white"/>
              </a:duotone>
            </a:blip>
            <a:stretch>
              <a:fillRect/>
            </a:stretch>
          </p:blipFill>
          <p:spPr>
            <a:xfrm>
              <a:off x="0" y="1665312"/>
              <a:ext cx="9144000" cy="4572000"/>
            </a:xfrm>
            <a:prstGeom prst="rect">
              <a:avLst/>
            </a:prstGeom>
            <a:noFill/>
            <a:effectLst>
              <a:glow>
                <a:schemeClr val="accent1">
                  <a:alpha val="0"/>
                </a:schemeClr>
              </a:glow>
            </a:effectLst>
          </p:spPr>
        </p:pic>
        <p:pic>
          <p:nvPicPr>
            <p:cNvPr id="5" name="Immagine 4" descr="dae.png"/>
            <p:cNvPicPr>
              <a:picLocks noChangeAspect="1"/>
            </p:cNvPicPr>
            <p:nvPr userDrawn="1"/>
          </p:nvPicPr>
          <p:blipFill>
            <a:blip r:embed="rId4" cstate="print"/>
            <a:srcRect/>
            <a:stretch>
              <a:fillRect/>
            </a:stretch>
          </p:blipFill>
          <p:spPr bwMode="auto">
            <a:xfrm rot="-1643345">
              <a:off x="4965312" y="3765667"/>
              <a:ext cx="1243013" cy="1081088"/>
            </a:xfrm>
            <a:prstGeom prst="rect">
              <a:avLst/>
            </a:prstGeom>
            <a:noFill/>
            <a:ln w="9525">
              <a:noFill/>
              <a:miter lim="800000"/>
              <a:headEnd/>
              <a:tailEnd/>
            </a:ln>
          </p:spPr>
        </p:pic>
        <p:pic>
          <p:nvPicPr>
            <p:cNvPr id="6" name="Immagine 5" descr="aed.png"/>
            <p:cNvPicPr>
              <a:picLocks noChangeAspect="1"/>
            </p:cNvPicPr>
            <p:nvPr userDrawn="1"/>
          </p:nvPicPr>
          <p:blipFill>
            <a:blip r:embed="rId5" cstate="print"/>
            <a:srcRect/>
            <a:stretch>
              <a:fillRect/>
            </a:stretch>
          </p:blipFill>
          <p:spPr bwMode="auto">
            <a:xfrm rot="1822589">
              <a:off x="930026" y="4284629"/>
              <a:ext cx="695470" cy="504000"/>
            </a:xfrm>
            <a:prstGeom prst="rect">
              <a:avLst/>
            </a:prstGeom>
            <a:noFill/>
            <a:ln w="9525">
              <a:noFill/>
              <a:miter lim="800000"/>
              <a:headEnd/>
              <a:tailEnd/>
            </a:ln>
          </p:spPr>
        </p:pic>
      </p:grpSp>
      <p:sp>
        <p:nvSpPr>
          <p:cNvPr id="7" name="CasellaDiTesto 6"/>
          <p:cNvSpPr txBox="1"/>
          <p:nvPr userDrawn="1"/>
        </p:nvSpPr>
        <p:spPr>
          <a:xfrm>
            <a:off x="1619672" y="6165304"/>
            <a:ext cx="2952328" cy="285752"/>
          </a:xfrm>
          <a:prstGeom prst="rect">
            <a:avLst/>
          </a:prstGeom>
        </p:spPr>
        <p:txBody>
          <a:bodyPr>
            <a:normAutofit fontScale="4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buFont typeface="Arial" pitchFamily="34" charset="0"/>
              <a:buNone/>
              <a:defRPr/>
            </a:pPr>
            <a:r>
              <a:rPr lang="it-IT" sz="3500" spc="50" dirty="0">
                <a:ln w="11430"/>
                <a:solidFill>
                  <a:sysClr val="windowText" lastClr="000000"/>
                </a:solidFill>
                <a:latin typeface="Century Gothic" pitchFamily="34" charset="0"/>
                <a:cs typeface="+mn-cs"/>
              </a:rPr>
              <a:t>Rev. 5 del 29/03/2016</a:t>
            </a:r>
          </a:p>
        </p:txBody>
      </p:sp>
      <p:sp>
        <p:nvSpPr>
          <p:cNvPr id="8" name="Segnaposto numero diapositiva 4"/>
          <p:cNvSpPr>
            <a:spLocks noGrp="1"/>
          </p:cNvSpPr>
          <p:nvPr>
            <p:ph type="sldNum" sz="quarter" idx="10"/>
          </p:nvPr>
        </p:nvSpPr>
        <p:spPr>
          <a:xfrm>
            <a:off x="6804025" y="6308725"/>
            <a:ext cx="1944688" cy="365125"/>
          </a:xfrm>
          <a:prstGeom prst="rect">
            <a:avLst/>
          </a:prstGeom>
        </p:spPr>
        <p:txBody>
          <a:bodyPr anchor="ctr"/>
          <a:lstStyle>
            <a:lvl1pPr eaLnBrk="1" fontAlgn="auto" hangingPunct="1">
              <a:spcBef>
                <a:spcPts val="0"/>
              </a:spcBef>
              <a:spcAft>
                <a:spcPts val="0"/>
              </a:spcAft>
              <a:defRPr sz="1000" b="1" baseline="0">
                <a:solidFill>
                  <a:srgbClr val="0000AC"/>
                </a:solidFill>
                <a:latin typeface="+mn-lt"/>
                <a:cs typeface="+mn-cs"/>
              </a:defRPr>
            </a:lvl1pPr>
          </a:lstStyle>
          <a:p>
            <a:pPr>
              <a:defRPr/>
            </a:pPr>
            <a:r>
              <a:rPr lang="it-IT"/>
              <a:t>www.areu.lombardia.it</a:t>
            </a:r>
            <a:r>
              <a:rPr lang="it-IT">
                <a:solidFill>
                  <a:schemeClr val="tx1"/>
                </a:solidFill>
              </a:rPr>
              <a:t> </a:t>
            </a:r>
            <a:r>
              <a:rPr lang="it-IT" b="0">
                <a:solidFill>
                  <a:schemeClr val="tx1"/>
                </a:solidFill>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Solo titolo">
    <p:spTree>
      <p:nvGrpSpPr>
        <p:cNvPr id="1" name=""/>
        <p:cNvGrpSpPr/>
        <p:nvPr/>
      </p:nvGrpSpPr>
      <p:grpSpPr>
        <a:xfrm>
          <a:off x="0" y="0"/>
          <a:ext cx="0" cy="0"/>
          <a:chOff x="0" y="0"/>
          <a:chExt cx="0" cy="0"/>
        </a:xfrm>
      </p:grpSpPr>
      <p:grpSp>
        <p:nvGrpSpPr>
          <p:cNvPr id="2" name="Gruppo 7"/>
          <p:cNvGrpSpPr>
            <a:grpSpLocks/>
          </p:cNvGrpSpPr>
          <p:nvPr userDrawn="1"/>
        </p:nvGrpSpPr>
        <p:grpSpPr bwMode="auto">
          <a:xfrm>
            <a:off x="6500813" y="5478463"/>
            <a:ext cx="2571750" cy="1450975"/>
            <a:chOff x="0" y="1665312"/>
            <a:chExt cx="9144000" cy="4572000"/>
          </a:xfrm>
        </p:grpSpPr>
        <p:pic>
          <p:nvPicPr>
            <p:cNvPr id="3" name="Immagine 2"/>
            <p:cNvPicPr>
              <a:picLocks noChangeAspect="1"/>
            </p:cNvPicPr>
            <p:nvPr userDrawn="1"/>
          </p:nvPicPr>
          <p:blipFill>
            <a:blip r:embed="rId2" cstate="print">
              <a:duotone>
                <a:schemeClr val="bg2">
                  <a:shade val="45000"/>
                  <a:satMod val="135000"/>
                </a:schemeClr>
                <a:prstClr val="white"/>
              </a:duotone>
            </a:blip>
            <a:stretch>
              <a:fillRect/>
            </a:stretch>
          </p:blipFill>
          <p:spPr>
            <a:xfrm>
              <a:off x="0" y="1665312"/>
              <a:ext cx="9144000" cy="4572000"/>
            </a:xfrm>
            <a:prstGeom prst="rect">
              <a:avLst/>
            </a:prstGeom>
            <a:noFill/>
            <a:effectLst>
              <a:glow>
                <a:schemeClr val="accent1">
                  <a:alpha val="0"/>
                </a:schemeClr>
              </a:glow>
            </a:effectLst>
          </p:spPr>
        </p:pic>
        <p:pic>
          <p:nvPicPr>
            <p:cNvPr id="4" name="Immagine 3" descr="dae.png"/>
            <p:cNvPicPr>
              <a:picLocks noChangeAspect="1"/>
            </p:cNvPicPr>
            <p:nvPr userDrawn="1"/>
          </p:nvPicPr>
          <p:blipFill>
            <a:blip r:embed="rId3" cstate="print"/>
            <a:srcRect/>
            <a:stretch>
              <a:fillRect/>
            </a:stretch>
          </p:blipFill>
          <p:spPr bwMode="auto">
            <a:xfrm rot="-1643345">
              <a:off x="4965312" y="3765667"/>
              <a:ext cx="1243013" cy="1081088"/>
            </a:xfrm>
            <a:prstGeom prst="rect">
              <a:avLst/>
            </a:prstGeom>
            <a:noFill/>
            <a:ln w="9525">
              <a:noFill/>
              <a:miter lim="800000"/>
              <a:headEnd/>
              <a:tailEnd/>
            </a:ln>
          </p:spPr>
        </p:pic>
        <p:pic>
          <p:nvPicPr>
            <p:cNvPr id="5" name="Immagine 4" descr="aed.png"/>
            <p:cNvPicPr>
              <a:picLocks noChangeAspect="1"/>
            </p:cNvPicPr>
            <p:nvPr userDrawn="1"/>
          </p:nvPicPr>
          <p:blipFill>
            <a:blip r:embed="rId4" cstate="print"/>
            <a:srcRect/>
            <a:stretch>
              <a:fillRect/>
            </a:stretch>
          </p:blipFill>
          <p:spPr bwMode="auto">
            <a:xfrm rot="1822589">
              <a:off x="930026" y="4284629"/>
              <a:ext cx="695470" cy="504000"/>
            </a:xfrm>
            <a:prstGeom prst="rect">
              <a:avLst/>
            </a:prstGeom>
            <a:noFill/>
            <a:ln w="9525">
              <a:noFill/>
              <a:miter lim="800000"/>
              <a:headEnd/>
              <a:tailEnd/>
            </a:ln>
          </p:spPr>
        </p:pic>
      </p:grpSp>
      <p:pic>
        <p:nvPicPr>
          <p:cNvPr id="6" name="Immagine 5" descr="Logo AREU 2012.jpg"/>
          <p:cNvPicPr>
            <a:picLocks noChangeAspect="1"/>
          </p:cNvPicPr>
          <p:nvPr userDrawn="1"/>
        </p:nvPicPr>
        <p:blipFill>
          <a:blip r:embed="rId5" cstate="print"/>
          <a:srcRect/>
          <a:stretch>
            <a:fillRect/>
          </a:stretch>
        </p:blipFill>
        <p:spPr bwMode="auto">
          <a:xfrm>
            <a:off x="0" y="6159500"/>
            <a:ext cx="1633538" cy="698500"/>
          </a:xfrm>
          <a:prstGeom prst="rect">
            <a:avLst/>
          </a:prstGeom>
          <a:noFill/>
          <a:ln w="9525">
            <a:noFill/>
            <a:miter lim="800000"/>
            <a:headEnd/>
            <a:tailEnd/>
          </a:ln>
        </p:spPr>
      </p:pic>
      <p:sp>
        <p:nvSpPr>
          <p:cNvPr id="7" name="CasellaDiTesto 6"/>
          <p:cNvSpPr txBox="1"/>
          <p:nvPr userDrawn="1"/>
        </p:nvSpPr>
        <p:spPr>
          <a:xfrm>
            <a:off x="1714480" y="6572272"/>
            <a:ext cx="2071702" cy="285752"/>
          </a:xfrm>
          <a:prstGeom prst="rect">
            <a:avLst/>
          </a:prstGeom>
        </p:spPr>
        <p:txBody>
          <a:bodyPr>
            <a:normAutofit fontScale="3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buFont typeface="Arial" pitchFamily="34" charset="0"/>
              <a:buNone/>
              <a:defRPr/>
            </a:pPr>
            <a:r>
              <a:rPr lang="it-IT" sz="3500" spc="50" dirty="0">
                <a:ln w="11430"/>
                <a:latin typeface="Century Gothic" pitchFamily="34" charset="0"/>
                <a:cs typeface="+mn-cs"/>
              </a:rPr>
              <a:t>Rev. 5 del 29/03/2016</a:t>
            </a:r>
          </a:p>
        </p:txBody>
      </p:sp>
      <p:sp>
        <p:nvSpPr>
          <p:cNvPr id="8" name="CasellaDiTesto 7"/>
          <p:cNvSpPr txBox="1"/>
          <p:nvPr userDrawn="1"/>
        </p:nvSpPr>
        <p:spPr>
          <a:xfrm>
            <a:off x="4071938" y="4429125"/>
            <a:ext cx="914400" cy="914400"/>
          </a:xfrm>
          <a:prstGeom prst="rect">
            <a:avLst/>
          </a:prstGeom>
        </p:spPr>
        <p:txBody>
          <a:bodyPr wrap="none">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buFont typeface="Arial" pitchFamily="34" charset="0"/>
              <a:buNone/>
              <a:defRPr/>
            </a:pPr>
            <a:endParaRPr lang="it-IT" sz="3500"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pic>
        <p:nvPicPr>
          <p:cNvPr id="2" name="Picture 10" descr="CHILD028"/>
          <p:cNvPicPr>
            <a:picLocks noChangeAspect="1" noChangeArrowheads="1"/>
          </p:cNvPicPr>
          <p:nvPr userDrawn="1"/>
        </p:nvPicPr>
        <p:blipFill>
          <a:blip r:embed="rId2" cstate="print"/>
          <a:srcRect/>
          <a:stretch>
            <a:fillRect/>
          </a:stretch>
        </p:blipFill>
        <p:spPr bwMode="auto">
          <a:xfrm rot="10800000" flipV="1">
            <a:off x="7956550" y="6021388"/>
            <a:ext cx="1033463" cy="709612"/>
          </a:xfrm>
          <a:prstGeom prst="rect">
            <a:avLst/>
          </a:prstGeom>
          <a:noFill/>
          <a:ln w="9525">
            <a:noFill/>
            <a:miter lim="800000"/>
            <a:headEnd/>
            <a:tailEnd/>
          </a:ln>
        </p:spPr>
      </p:pic>
      <p:pic>
        <p:nvPicPr>
          <p:cNvPr id="3" name="Immagine 2" descr="Logo AREU 2012.jpg"/>
          <p:cNvPicPr>
            <a:picLocks noChangeAspect="1"/>
          </p:cNvPicPr>
          <p:nvPr userDrawn="1"/>
        </p:nvPicPr>
        <p:blipFill>
          <a:blip r:embed="rId3" cstate="print"/>
          <a:srcRect/>
          <a:stretch>
            <a:fillRect/>
          </a:stretch>
        </p:blipFill>
        <p:spPr bwMode="auto">
          <a:xfrm>
            <a:off x="0" y="6159500"/>
            <a:ext cx="1633538" cy="698500"/>
          </a:xfrm>
          <a:prstGeom prst="rect">
            <a:avLst/>
          </a:prstGeom>
          <a:noFill/>
          <a:ln w="9525">
            <a:noFill/>
            <a:miter lim="800000"/>
            <a:headEnd/>
            <a:tailEnd/>
          </a:ln>
        </p:spPr>
      </p:pic>
      <p:sp>
        <p:nvSpPr>
          <p:cNvPr id="4" name="CasellaDiTesto 3"/>
          <p:cNvSpPr txBox="1"/>
          <p:nvPr userDrawn="1"/>
        </p:nvSpPr>
        <p:spPr>
          <a:xfrm>
            <a:off x="1714480" y="6572272"/>
            <a:ext cx="2071702" cy="285752"/>
          </a:xfrm>
          <a:prstGeom prst="rect">
            <a:avLst/>
          </a:prstGeom>
        </p:spPr>
        <p:txBody>
          <a:bodyPr>
            <a:normAutofit fontScale="3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buFont typeface="Arial" pitchFamily="34" charset="0"/>
              <a:buNone/>
              <a:defRPr/>
            </a:pPr>
            <a:r>
              <a:rPr lang="it-IT" sz="3500" spc="50" dirty="0">
                <a:ln w="11430"/>
                <a:latin typeface="Century Gothic" pitchFamily="34" charset="0"/>
                <a:cs typeface="+mn-cs"/>
              </a:rPr>
              <a:t>Rev.5 del 29/03/2016</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49A66F82-CEA7-42AF-98BB-98EE4EC131B1}" type="datetimeFigureOut">
              <a:rPr lang="it-IT"/>
              <a:pPr>
                <a:defRPr/>
              </a:pPr>
              <a:t>19/09/2019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E29D17C-A132-458B-B51A-20E18B83BBAB}"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33A25607-FFF5-4CE7-BE3F-556F2A56666B}" type="datetimeFigureOut">
              <a:rPr lang="it-IT"/>
              <a:pPr>
                <a:defRPr/>
              </a:pPr>
              <a:t>19/09/2019</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E03EB61-F38A-4C13-AF39-63030CB6CD47}"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H:\chiavetta\COPIA%2002042013\ALLINEAMENTO\BLSD%20LAICO_2012\Diapositive%20BLSD%20Laico\Resp_Anormale_ACC.mp4" TargetMode="Externa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gif"/><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2.png"/><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hyperlink" Target="../content/vol102/issue90001/images/large/hc33t0071011.jpeg" TargetMode="External"/><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2"/>
          <p:cNvSpPr>
            <a:spLocks noGrp="1"/>
          </p:cNvSpPr>
          <p:nvPr>
            <p:ph type="sldNum" sz="quarter" idx="10"/>
          </p:nvPr>
        </p:nvSpPr>
        <p:spPr bwMode="auto">
          <a:xfrm>
            <a:off x="6804025" y="6492875"/>
            <a:ext cx="194468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fontAlgn="base">
              <a:spcBef>
                <a:spcPct val="0"/>
              </a:spcBef>
              <a:spcAft>
                <a:spcPct val="0"/>
              </a:spcAft>
              <a:defRPr/>
            </a:pPr>
            <a:r>
              <a:rPr lang="it-IT" altLang="it-IT" sz="1100" dirty="0">
                <a:solidFill>
                  <a:srgbClr val="0000AC"/>
                </a:solidFill>
              </a:rPr>
              <a:t>www.areu.lombardia.it</a:t>
            </a:r>
            <a:r>
              <a:rPr lang="it-IT" altLang="it-IT" dirty="0"/>
              <a:t> </a:t>
            </a:r>
            <a:r>
              <a:rPr lang="it-IT" altLang="it-IT" b="0" dirty="0"/>
              <a:t>       </a:t>
            </a:r>
          </a:p>
        </p:txBody>
      </p:sp>
      <p:sp>
        <p:nvSpPr>
          <p:cNvPr id="5" name="Rectangle 6"/>
          <p:cNvSpPr>
            <a:spLocks noChangeArrowheads="1"/>
          </p:cNvSpPr>
          <p:nvPr/>
        </p:nvSpPr>
        <p:spPr bwMode="auto">
          <a:xfrm>
            <a:off x="755577" y="1700808"/>
            <a:ext cx="7561338" cy="1908215"/>
          </a:xfrm>
          <a:prstGeom prst="rect">
            <a:avLst/>
          </a:prstGeom>
          <a:noFill/>
          <a:ln w="12700">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1" fontAlgn="auto" hangingPunct="1">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BLSD                  </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  </a:t>
            </a:r>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Rianimazione</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 </a:t>
            </a:r>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CardioPolmonare</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 </a:t>
            </a:r>
          </a:p>
          <a:p>
            <a:pPr algn="r" eaLnBrk="1" fontAlgn="auto" hangingPunct="1">
              <a:spcBef>
                <a:spcPts val="0"/>
              </a:spcBef>
              <a:spcAft>
                <a:spcPts val="0"/>
              </a:spcAft>
              <a:defRPr/>
            </a:pPr>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Defibrillazione</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 </a:t>
            </a:r>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Precoce</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endParaRPr>
          </a:p>
        </p:txBody>
      </p:sp>
      <p:sp>
        <p:nvSpPr>
          <p:cNvPr id="6" name="CasellaDiTesto 5"/>
          <p:cNvSpPr txBox="1"/>
          <p:nvPr/>
        </p:nvSpPr>
        <p:spPr>
          <a:xfrm>
            <a:off x="4932040" y="332656"/>
            <a:ext cx="3781426"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1" fontAlgn="auto" hangingPunct="1">
              <a:spcBef>
                <a:spcPts val="0"/>
              </a:spcBef>
              <a:spcAft>
                <a:spcPts val="0"/>
              </a:spcAft>
              <a:defRPr/>
            </a:pPr>
            <a:r>
              <a:rPr lang="it-IT" sz="2000" b="1" dirty="0">
                <a:ln w="11430"/>
                <a:solidFill>
                  <a:srgbClr val="002060"/>
                </a:solidFill>
                <a:effectLst>
                  <a:outerShdw blurRad="50800" dist="39000" dir="5460000" algn="tl">
                    <a:srgbClr val="000000">
                      <a:alpha val="38000"/>
                    </a:srgbClr>
                  </a:outerShdw>
                </a:effectLst>
                <a:latin typeface="+mn-lt"/>
                <a:cs typeface="+mn-cs"/>
              </a:rPr>
              <a:t>OPERATORE LAICO</a:t>
            </a:r>
          </a:p>
        </p:txBody>
      </p:sp>
      <p:pic>
        <p:nvPicPr>
          <p:cNvPr id="8197" name="Immagine 9"/>
          <p:cNvPicPr>
            <a:picLocks noChangeAspect="1"/>
          </p:cNvPicPr>
          <p:nvPr/>
        </p:nvPicPr>
        <p:blipFill>
          <a:blip r:embed="rId3" cstate="print"/>
          <a:srcRect/>
          <a:stretch>
            <a:fillRect/>
          </a:stretch>
        </p:blipFill>
        <p:spPr bwMode="auto">
          <a:xfrm>
            <a:off x="395288" y="4076700"/>
            <a:ext cx="5718175" cy="1981200"/>
          </a:xfrm>
          <a:prstGeom prst="rect">
            <a:avLst/>
          </a:prstGeom>
          <a:noFill/>
          <a:ln w="9525">
            <a:noFill/>
            <a:miter lim="800000"/>
            <a:headEnd/>
            <a:tailEnd/>
          </a:ln>
        </p:spPr>
      </p:pic>
      <p:sp>
        <p:nvSpPr>
          <p:cNvPr id="7" name="Rettangolo 6"/>
          <p:cNvSpPr/>
          <p:nvPr/>
        </p:nvSpPr>
        <p:spPr>
          <a:xfrm>
            <a:off x="4499992" y="5949280"/>
            <a:ext cx="3744416" cy="400110"/>
          </a:xfrm>
          <a:prstGeom prst="rect">
            <a:avLst/>
          </a:prstGeom>
        </p:spPr>
        <p:txBody>
          <a:bodyPr>
            <a:spAutoFit/>
          </a:bodyPr>
          <a:lstStyle/>
          <a:p>
            <a:pPr algn="r" eaLnBrk="1" fontAlgn="auto" hangingPunct="1">
              <a:spcBef>
                <a:spcPts val="0"/>
              </a:spcBef>
              <a:spcAft>
                <a:spcPts val="0"/>
              </a:spcAft>
              <a:defRPr/>
            </a:pPr>
            <a:r>
              <a:rPr lang="en-US"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Linee</a:t>
            </a: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 </a:t>
            </a:r>
            <a:r>
              <a:rPr lang="en-US"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Guida</a:t>
            </a: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uppo 3"/>
          <p:cNvGrpSpPr>
            <a:grpSpLocks/>
          </p:cNvGrpSpPr>
          <p:nvPr/>
        </p:nvGrpSpPr>
        <p:grpSpPr bwMode="auto">
          <a:xfrm>
            <a:off x="34925" y="1701800"/>
            <a:ext cx="7345363" cy="4611688"/>
            <a:chOff x="234628" y="1052736"/>
            <a:chExt cx="8251320" cy="5332089"/>
          </a:xfrm>
        </p:grpSpPr>
        <p:grpSp>
          <p:nvGrpSpPr>
            <p:cNvPr id="26633" name="Group 27"/>
            <p:cNvGrpSpPr>
              <a:grpSpLocks/>
            </p:cNvGrpSpPr>
            <p:nvPr/>
          </p:nvGrpSpPr>
          <p:grpSpPr bwMode="auto">
            <a:xfrm>
              <a:off x="234628" y="1052736"/>
              <a:ext cx="758825" cy="4633913"/>
              <a:chOff x="153" y="623"/>
              <a:chExt cx="478" cy="2919"/>
            </a:xfrm>
          </p:grpSpPr>
          <p:sp>
            <p:nvSpPr>
              <p:cNvPr id="26672" name="Rectangle 30"/>
              <p:cNvSpPr>
                <a:spLocks noChangeArrowheads="1"/>
              </p:cNvSpPr>
              <p:nvPr/>
            </p:nvSpPr>
            <p:spPr bwMode="auto">
              <a:xfrm>
                <a:off x="153" y="885"/>
                <a:ext cx="478" cy="2657"/>
              </a:xfrm>
              <a:prstGeom prst="rect">
                <a:avLst/>
              </a:prstGeom>
              <a:noFill/>
              <a:ln w="12700">
                <a:noFill/>
                <a:miter lim="800000"/>
                <a:headEnd/>
                <a:tailEnd/>
              </a:ln>
            </p:spPr>
            <p:txBody>
              <a:bodyPr lIns="90488" tIns="44450" rIns="90488" bIns="44450">
                <a:spAutoFit/>
              </a:bodyPr>
              <a:lstStyle/>
              <a:p>
                <a:pPr algn="r" defTabSz="762000">
                  <a:lnSpc>
                    <a:spcPct val="70000"/>
                  </a:lnSpc>
                  <a:spcBef>
                    <a:spcPct val="65000"/>
                  </a:spcBef>
                </a:pPr>
                <a:r>
                  <a:rPr lang="it-IT" altLang="it-IT">
                    <a:latin typeface="Tahoma" pitchFamily="34" charset="0"/>
                  </a:rPr>
                  <a:t>100</a:t>
                </a:r>
              </a:p>
              <a:p>
                <a:pPr algn="r" defTabSz="762000">
                  <a:lnSpc>
                    <a:spcPct val="70000"/>
                  </a:lnSpc>
                  <a:spcBef>
                    <a:spcPct val="65000"/>
                  </a:spcBef>
                </a:pPr>
                <a:r>
                  <a:rPr lang="it-IT" altLang="it-IT">
                    <a:latin typeface="Tahoma" pitchFamily="34" charset="0"/>
                  </a:rPr>
                  <a:t>90</a:t>
                </a:r>
              </a:p>
              <a:p>
                <a:pPr algn="r" defTabSz="762000">
                  <a:lnSpc>
                    <a:spcPct val="70000"/>
                  </a:lnSpc>
                  <a:spcBef>
                    <a:spcPct val="65000"/>
                  </a:spcBef>
                </a:pPr>
                <a:r>
                  <a:rPr lang="it-IT" altLang="it-IT">
                    <a:latin typeface="Tahoma" pitchFamily="34" charset="0"/>
                  </a:rPr>
                  <a:t>80</a:t>
                </a:r>
              </a:p>
              <a:p>
                <a:pPr algn="r" defTabSz="762000">
                  <a:lnSpc>
                    <a:spcPct val="70000"/>
                  </a:lnSpc>
                  <a:spcBef>
                    <a:spcPct val="65000"/>
                  </a:spcBef>
                </a:pPr>
                <a:r>
                  <a:rPr lang="it-IT" altLang="it-IT">
                    <a:latin typeface="Tahoma" pitchFamily="34" charset="0"/>
                  </a:rPr>
                  <a:t>70</a:t>
                </a:r>
              </a:p>
              <a:p>
                <a:pPr algn="r" defTabSz="762000">
                  <a:lnSpc>
                    <a:spcPct val="70000"/>
                  </a:lnSpc>
                  <a:spcBef>
                    <a:spcPct val="65000"/>
                  </a:spcBef>
                </a:pPr>
                <a:r>
                  <a:rPr lang="it-IT" altLang="it-IT">
                    <a:latin typeface="Tahoma" pitchFamily="34" charset="0"/>
                  </a:rPr>
                  <a:t>60</a:t>
                </a:r>
              </a:p>
              <a:p>
                <a:pPr algn="r" defTabSz="762000">
                  <a:lnSpc>
                    <a:spcPct val="70000"/>
                  </a:lnSpc>
                  <a:spcBef>
                    <a:spcPct val="65000"/>
                  </a:spcBef>
                </a:pPr>
                <a:r>
                  <a:rPr lang="it-IT" altLang="it-IT">
                    <a:latin typeface="Tahoma" pitchFamily="34" charset="0"/>
                  </a:rPr>
                  <a:t>50</a:t>
                </a:r>
              </a:p>
              <a:p>
                <a:pPr algn="r" defTabSz="762000">
                  <a:lnSpc>
                    <a:spcPct val="70000"/>
                  </a:lnSpc>
                  <a:spcBef>
                    <a:spcPct val="65000"/>
                  </a:spcBef>
                </a:pPr>
                <a:r>
                  <a:rPr lang="it-IT" altLang="it-IT">
                    <a:latin typeface="Tahoma" pitchFamily="34" charset="0"/>
                  </a:rPr>
                  <a:t>40</a:t>
                </a:r>
              </a:p>
              <a:p>
                <a:pPr algn="r" defTabSz="762000">
                  <a:lnSpc>
                    <a:spcPct val="70000"/>
                  </a:lnSpc>
                  <a:spcBef>
                    <a:spcPct val="65000"/>
                  </a:spcBef>
                </a:pPr>
                <a:r>
                  <a:rPr lang="it-IT" altLang="it-IT">
                    <a:latin typeface="Tahoma" pitchFamily="34" charset="0"/>
                  </a:rPr>
                  <a:t>30</a:t>
                </a:r>
              </a:p>
              <a:p>
                <a:pPr algn="r" defTabSz="762000">
                  <a:lnSpc>
                    <a:spcPct val="70000"/>
                  </a:lnSpc>
                  <a:spcBef>
                    <a:spcPct val="65000"/>
                  </a:spcBef>
                </a:pPr>
                <a:r>
                  <a:rPr lang="it-IT" altLang="it-IT">
                    <a:latin typeface="Tahoma" pitchFamily="34" charset="0"/>
                  </a:rPr>
                  <a:t>20</a:t>
                </a:r>
              </a:p>
              <a:p>
                <a:pPr algn="r" defTabSz="762000">
                  <a:lnSpc>
                    <a:spcPct val="70000"/>
                  </a:lnSpc>
                  <a:spcBef>
                    <a:spcPct val="65000"/>
                  </a:spcBef>
                </a:pPr>
                <a:r>
                  <a:rPr lang="it-IT" altLang="it-IT">
                    <a:latin typeface="Tahoma" pitchFamily="34" charset="0"/>
                  </a:rPr>
                  <a:t>10</a:t>
                </a:r>
              </a:p>
            </p:txBody>
          </p:sp>
          <p:sp>
            <p:nvSpPr>
              <p:cNvPr id="26673" name="Line 31"/>
              <p:cNvSpPr>
                <a:spLocks noChangeShapeType="1"/>
              </p:cNvSpPr>
              <p:nvPr/>
            </p:nvSpPr>
            <p:spPr bwMode="auto">
              <a:xfrm>
                <a:off x="620" y="623"/>
                <a:ext cx="0" cy="2839"/>
              </a:xfrm>
              <a:prstGeom prst="line">
                <a:avLst/>
              </a:prstGeom>
              <a:noFill/>
              <a:ln w="38100">
                <a:solidFill>
                  <a:srgbClr val="282D52"/>
                </a:solidFill>
                <a:round/>
                <a:headEnd type="stealth" w="med" len="med"/>
                <a:tailEnd/>
              </a:ln>
            </p:spPr>
            <p:txBody>
              <a:bodyPr wrap="none" anchor="ctr"/>
              <a:lstStyle/>
              <a:p>
                <a:endParaRPr lang="it-IT"/>
              </a:p>
            </p:txBody>
          </p:sp>
        </p:grpSp>
        <p:grpSp>
          <p:nvGrpSpPr>
            <p:cNvPr id="26634" name="Gruppo 2"/>
            <p:cNvGrpSpPr>
              <a:grpSpLocks/>
            </p:cNvGrpSpPr>
            <p:nvPr/>
          </p:nvGrpSpPr>
          <p:grpSpPr bwMode="auto">
            <a:xfrm>
              <a:off x="973138" y="1846263"/>
              <a:ext cx="7512810" cy="4538562"/>
              <a:chOff x="973138" y="1846263"/>
              <a:chExt cx="7512810" cy="4538562"/>
            </a:xfrm>
          </p:grpSpPr>
          <p:grpSp>
            <p:nvGrpSpPr>
              <p:cNvPr id="26635" name="Group 2"/>
              <p:cNvGrpSpPr>
                <a:grpSpLocks/>
              </p:cNvGrpSpPr>
              <p:nvPr/>
            </p:nvGrpSpPr>
            <p:grpSpPr bwMode="auto">
              <a:xfrm>
                <a:off x="981075" y="1846263"/>
                <a:ext cx="7018338" cy="3798887"/>
                <a:chOff x="618" y="1042"/>
                <a:chExt cx="4421" cy="2393"/>
              </a:xfrm>
            </p:grpSpPr>
            <p:pic>
              <p:nvPicPr>
                <p:cNvPr id="26649" name="Picture 3" descr="orologio_2"/>
                <p:cNvPicPr>
                  <a:picLocks noChangeAspect="1" noChangeArrowheads="1"/>
                </p:cNvPicPr>
                <p:nvPr/>
              </p:nvPicPr>
              <p:blipFill>
                <a:blip r:embed="rId3" cstate="print">
                  <a:lum bright="-12000"/>
                </a:blip>
                <a:srcRect/>
                <a:stretch>
                  <a:fillRect/>
                </a:stretch>
              </p:blipFill>
              <p:spPr bwMode="auto">
                <a:xfrm>
                  <a:off x="618" y="1042"/>
                  <a:ext cx="4296" cy="2314"/>
                </a:xfrm>
                <a:prstGeom prst="rect">
                  <a:avLst/>
                </a:prstGeom>
                <a:noFill/>
                <a:ln w="9525">
                  <a:noFill/>
                  <a:miter lim="800000"/>
                  <a:headEnd/>
                  <a:tailEnd/>
                </a:ln>
              </p:spPr>
            </p:pic>
            <p:grpSp>
              <p:nvGrpSpPr>
                <p:cNvPr id="26650" name="Group 4"/>
                <p:cNvGrpSpPr>
                  <a:grpSpLocks/>
                </p:cNvGrpSpPr>
                <p:nvPr/>
              </p:nvGrpSpPr>
              <p:grpSpPr bwMode="auto">
                <a:xfrm>
                  <a:off x="808" y="1225"/>
                  <a:ext cx="4231" cy="2210"/>
                  <a:chOff x="808" y="1225"/>
                  <a:chExt cx="4231" cy="2210"/>
                </a:xfrm>
              </p:grpSpPr>
              <p:sp>
                <p:nvSpPr>
                  <p:cNvPr id="26651" name="Line 5"/>
                  <p:cNvSpPr>
                    <a:spLocks noChangeShapeType="1"/>
                  </p:cNvSpPr>
                  <p:nvPr/>
                </p:nvSpPr>
                <p:spPr bwMode="auto">
                  <a:xfrm flipH="1" flipV="1">
                    <a:off x="1107" y="1258"/>
                    <a:ext cx="0" cy="2177"/>
                  </a:xfrm>
                  <a:prstGeom prst="line">
                    <a:avLst/>
                  </a:prstGeom>
                  <a:noFill/>
                  <a:ln w="12700">
                    <a:solidFill>
                      <a:srgbClr val="365E49"/>
                    </a:solidFill>
                    <a:prstDash val="sysDot"/>
                    <a:round/>
                    <a:headEnd/>
                    <a:tailEnd/>
                  </a:ln>
                </p:spPr>
                <p:txBody>
                  <a:bodyPr wrap="none" anchor="ctr"/>
                  <a:lstStyle/>
                  <a:p>
                    <a:endParaRPr lang="it-IT"/>
                  </a:p>
                </p:txBody>
              </p:sp>
              <p:sp>
                <p:nvSpPr>
                  <p:cNvPr id="26652" name="Line 6"/>
                  <p:cNvSpPr>
                    <a:spLocks noChangeShapeType="1"/>
                  </p:cNvSpPr>
                  <p:nvPr/>
                </p:nvSpPr>
                <p:spPr bwMode="auto">
                  <a:xfrm flipH="1" flipV="1">
                    <a:off x="1500" y="1258"/>
                    <a:ext cx="0" cy="2177"/>
                  </a:xfrm>
                  <a:prstGeom prst="line">
                    <a:avLst/>
                  </a:prstGeom>
                  <a:noFill/>
                  <a:ln w="12700">
                    <a:solidFill>
                      <a:srgbClr val="365E49"/>
                    </a:solidFill>
                    <a:prstDash val="sysDot"/>
                    <a:round/>
                    <a:headEnd/>
                    <a:tailEnd/>
                  </a:ln>
                </p:spPr>
                <p:txBody>
                  <a:bodyPr wrap="none" anchor="ctr"/>
                  <a:lstStyle/>
                  <a:p>
                    <a:endParaRPr lang="it-IT"/>
                  </a:p>
                </p:txBody>
              </p:sp>
              <p:sp>
                <p:nvSpPr>
                  <p:cNvPr id="26653" name="Line 7"/>
                  <p:cNvSpPr>
                    <a:spLocks noChangeShapeType="1"/>
                  </p:cNvSpPr>
                  <p:nvPr/>
                </p:nvSpPr>
                <p:spPr bwMode="auto">
                  <a:xfrm>
                    <a:off x="808" y="3265"/>
                    <a:ext cx="4141" cy="0"/>
                  </a:xfrm>
                  <a:prstGeom prst="line">
                    <a:avLst/>
                  </a:prstGeom>
                  <a:noFill/>
                  <a:ln w="12700">
                    <a:solidFill>
                      <a:srgbClr val="365E49"/>
                    </a:solidFill>
                    <a:prstDash val="sysDot"/>
                    <a:round/>
                    <a:headEnd/>
                    <a:tailEnd/>
                  </a:ln>
                </p:spPr>
                <p:txBody>
                  <a:bodyPr wrap="none" anchor="ctr"/>
                  <a:lstStyle/>
                  <a:p>
                    <a:endParaRPr lang="it-IT"/>
                  </a:p>
                </p:txBody>
              </p:sp>
              <p:sp>
                <p:nvSpPr>
                  <p:cNvPr id="26654" name="Line 8"/>
                  <p:cNvSpPr>
                    <a:spLocks noChangeShapeType="1"/>
                  </p:cNvSpPr>
                  <p:nvPr/>
                </p:nvSpPr>
                <p:spPr bwMode="auto">
                  <a:xfrm>
                    <a:off x="808" y="3038"/>
                    <a:ext cx="4141" cy="0"/>
                  </a:xfrm>
                  <a:prstGeom prst="line">
                    <a:avLst/>
                  </a:prstGeom>
                  <a:noFill/>
                  <a:ln w="12700">
                    <a:solidFill>
                      <a:srgbClr val="365E49"/>
                    </a:solidFill>
                    <a:prstDash val="sysDot"/>
                    <a:round/>
                    <a:headEnd/>
                    <a:tailEnd/>
                  </a:ln>
                </p:spPr>
                <p:txBody>
                  <a:bodyPr wrap="none" anchor="ctr"/>
                  <a:lstStyle/>
                  <a:p>
                    <a:endParaRPr lang="it-IT"/>
                  </a:p>
                </p:txBody>
              </p:sp>
              <p:sp>
                <p:nvSpPr>
                  <p:cNvPr id="26655" name="Line 9"/>
                  <p:cNvSpPr>
                    <a:spLocks noChangeShapeType="1"/>
                  </p:cNvSpPr>
                  <p:nvPr/>
                </p:nvSpPr>
                <p:spPr bwMode="auto">
                  <a:xfrm>
                    <a:off x="808" y="2812"/>
                    <a:ext cx="4141" cy="0"/>
                  </a:xfrm>
                  <a:prstGeom prst="line">
                    <a:avLst/>
                  </a:prstGeom>
                  <a:noFill/>
                  <a:ln w="12700">
                    <a:solidFill>
                      <a:srgbClr val="365E49"/>
                    </a:solidFill>
                    <a:prstDash val="sysDot"/>
                    <a:round/>
                    <a:headEnd/>
                    <a:tailEnd/>
                  </a:ln>
                </p:spPr>
                <p:txBody>
                  <a:bodyPr wrap="none" anchor="ctr"/>
                  <a:lstStyle/>
                  <a:p>
                    <a:endParaRPr lang="it-IT"/>
                  </a:p>
                </p:txBody>
              </p:sp>
              <p:sp>
                <p:nvSpPr>
                  <p:cNvPr id="26656" name="Line 10"/>
                  <p:cNvSpPr>
                    <a:spLocks noChangeShapeType="1"/>
                  </p:cNvSpPr>
                  <p:nvPr/>
                </p:nvSpPr>
                <p:spPr bwMode="auto">
                  <a:xfrm>
                    <a:off x="808" y="2585"/>
                    <a:ext cx="4141" cy="0"/>
                  </a:xfrm>
                  <a:prstGeom prst="line">
                    <a:avLst/>
                  </a:prstGeom>
                  <a:noFill/>
                  <a:ln w="12700">
                    <a:solidFill>
                      <a:srgbClr val="365E49"/>
                    </a:solidFill>
                    <a:prstDash val="sysDot"/>
                    <a:round/>
                    <a:headEnd/>
                    <a:tailEnd/>
                  </a:ln>
                </p:spPr>
                <p:txBody>
                  <a:bodyPr wrap="none" anchor="ctr"/>
                  <a:lstStyle/>
                  <a:p>
                    <a:endParaRPr lang="it-IT"/>
                  </a:p>
                </p:txBody>
              </p:sp>
              <p:sp>
                <p:nvSpPr>
                  <p:cNvPr id="26657" name="Line 11"/>
                  <p:cNvSpPr>
                    <a:spLocks noChangeShapeType="1"/>
                  </p:cNvSpPr>
                  <p:nvPr/>
                </p:nvSpPr>
                <p:spPr bwMode="auto">
                  <a:xfrm>
                    <a:off x="808" y="2358"/>
                    <a:ext cx="4141" cy="0"/>
                  </a:xfrm>
                  <a:prstGeom prst="line">
                    <a:avLst/>
                  </a:prstGeom>
                  <a:noFill/>
                  <a:ln w="12700">
                    <a:solidFill>
                      <a:srgbClr val="365E49"/>
                    </a:solidFill>
                    <a:prstDash val="sysDot"/>
                    <a:round/>
                    <a:headEnd/>
                    <a:tailEnd/>
                  </a:ln>
                </p:spPr>
                <p:txBody>
                  <a:bodyPr wrap="none" anchor="ctr"/>
                  <a:lstStyle/>
                  <a:p>
                    <a:endParaRPr lang="it-IT"/>
                  </a:p>
                </p:txBody>
              </p:sp>
              <p:sp>
                <p:nvSpPr>
                  <p:cNvPr id="26658" name="Line 12"/>
                  <p:cNvSpPr>
                    <a:spLocks noChangeShapeType="1"/>
                  </p:cNvSpPr>
                  <p:nvPr/>
                </p:nvSpPr>
                <p:spPr bwMode="auto">
                  <a:xfrm>
                    <a:off x="808" y="2132"/>
                    <a:ext cx="4141" cy="0"/>
                  </a:xfrm>
                  <a:prstGeom prst="line">
                    <a:avLst/>
                  </a:prstGeom>
                  <a:noFill/>
                  <a:ln w="12700">
                    <a:solidFill>
                      <a:srgbClr val="365E49"/>
                    </a:solidFill>
                    <a:prstDash val="sysDot"/>
                    <a:round/>
                    <a:headEnd/>
                    <a:tailEnd/>
                  </a:ln>
                </p:spPr>
                <p:txBody>
                  <a:bodyPr wrap="none" anchor="ctr"/>
                  <a:lstStyle/>
                  <a:p>
                    <a:endParaRPr lang="it-IT"/>
                  </a:p>
                </p:txBody>
              </p:sp>
              <p:sp>
                <p:nvSpPr>
                  <p:cNvPr id="26659" name="Line 13"/>
                  <p:cNvSpPr>
                    <a:spLocks noChangeShapeType="1"/>
                  </p:cNvSpPr>
                  <p:nvPr/>
                </p:nvSpPr>
                <p:spPr bwMode="auto">
                  <a:xfrm>
                    <a:off x="808" y="1905"/>
                    <a:ext cx="4141" cy="0"/>
                  </a:xfrm>
                  <a:prstGeom prst="line">
                    <a:avLst/>
                  </a:prstGeom>
                  <a:noFill/>
                  <a:ln w="12700">
                    <a:solidFill>
                      <a:srgbClr val="365E49"/>
                    </a:solidFill>
                    <a:prstDash val="sysDot"/>
                    <a:round/>
                    <a:headEnd/>
                    <a:tailEnd/>
                  </a:ln>
                </p:spPr>
                <p:txBody>
                  <a:bodyPr wrap="none" anchor="ctr"/>
                  <a:lstStyle/>
                  <a:p>
                    <a:endParaRPr lang="it-IT"/>
                  </a:p>
                </p:txBody>
              </p:sp>
              <p:sp>
                <p:nvSpPr>
                  <p:cNvPr id="26660" name="Line 14"/>
                  <p:cNvSpPr>
                    <a:spLocks noChangeShapeType="1"/>
                  </p:cNvSpPr>
                  <p:nvPr/>
                </p:nvSpPr>
                <p:spPr bwMode="auto">
                  <a:xfrm>
                    <a:off x="808" y="1678"/>
                    <a:ext cx="4141" cy="0"/>
                  </a:xfrm>
                  <a:prstGeom prst="line">
                    <a:avLst/>
                  </a:prstGeom>
                  <a:noFill/>
                  <a:ln w="12700">
                    <a:solidFill>
                      <a:srgbClr val="365E49"/>
                    </a:solidFill>
                    <a:prstDash val="sysDot"/>
                    <a:round/>
                    <a:headEnd/>
                    <a:tailEnd/>
                  </a:ln>
                </p:spPr>
                <p:txBody>
                  <a:bodyPr wrap="none" anchor="ctr"/>
                  <a:lstStyle/>
                  <a:p>
                    <a:endParaRPr lang="it-IT"/>
                  </a:p>
                </p:txBody>
              </p:sp>
              <p:sp>
                <p:nvSpPr>
                  <p:cNvPr id="26661" name="Line 15"/>
                  <p:cNvSpPr>
                    <a:spLocks noChangeShapeType="1"/>
                  </p:cNvSpPr>
                  <p:nvPr/>
                </p:nvSpPr>
                <p:spPr bwMode="auto">
                  <a:xfrm>
                    <a:off x="808" y="1225"/>
                    <a:ext cx="4141" cy="0"/>
                  </a:xfrm>
                  <a:prstGeom prst="line">
                    <a:avLst/>
                  </a:prstGeom>
                  <a:noFill/>
                  <a:ln w="12700">
                    <a:solidFill>
                      <a:srgbClr val="365E49"/>
                    </a:solidFill>
                    <a:prstDash val="sysDot"/>
                    <a:round/>
                    <a:headEnd/>
                    <a:tailEnd/>
                  </a:ln>
                </p:spPr>
                <p:txBody>
                  <a:bodyPr wrap="none" anchor="ctr"/>
                  <a:lstStyle/>
                  <a:p>
                    <a:endParaRPr lang="it-IT"/>
                  </a:p>
                </p:txBody>
              </p:sp>
              <p:sp>
                <p:nvSpPr>
                  <p:cNvPr id="26662" name="Line 16"/>
                  <p:cNvSpPr>
                    <a:spLocks noChangeShapeType="1"/>
                  </p:cNvSpPr>
                  <p:nvPr/>
                </p:nvSpPr>
                <p:spPr bwMode="auto">
                  <a:xfrm>
                    <a:off x="808" y="1451"/>
                    <a:ext cx="4141" cy="0"/>
                  </a:xfrm>
                  <a:prstGeom prst="line">
                    <a:avLst/>
                  </a:prstGeom>
                  <a:noFill/>
                  <a:ln w="12700">
                    <a:solidFill>
                      <a:srgbClr val="365E49"/>
                    </a:solidFill>
                    <a:prstDash val="sysDot"/>
                    <a:round/>
                    <a:headEnd/>
                    <a:tailEnd/>
                  </a:ln>
                </p:spPr>
                <p:txBody>
                  <a:bodyPr wrap="none" anchor="ctr"/>
                  <a:lstStyle/>
                  <a:p>
                    <a:endParaRPr lang="it-IT"/>
                  </a:p>
                </p:txBody>
              </p:sp>
              <p:sp>
                <p:nvSpPr>
                  <p:cNvPr id="26663" name="Line 17"/>
                  <p:cNvSpPr>
                    <a:spLocks noChangeShapeType="1"/>
                  </p:cNvSpPr>
                  <p:nvPr/>
                </p:nvSpPr>
                <p:spPr bwMode="auto">
                  <a:xfrm flipH="1" flipV="1">
                    <a:off x="1894" y="1258"/>
                    <a:ext cx="0" cy="2177"/>
                  </a:xfrm>
                  <a:prstGeom prst="line">
                    <a:avLst/>
                  </a:prstGeom>
                  <a:noFill/>
                  <a:ln w="12700">
                    <a:solidFill>
                      <a:srgbClr val="365E49"/>
                    </a:solidFill>
                    <a:prstDash val="sysDot"/>
                    <a:round/>
                    <a:headEnd/>
                    <a:tailEnd/>
                  </a:ln>
                </p:spPr>
                <p:txBody>
                  <a:bodyPr wrap="none" anchor="ctr"/>
                  <a:lstStyle/>
                  <a:p>
                    <a:endParaRPr lang="it-IT"/>
                  </a:p>
                </p:txBody>
              </p:sp>
              <p:sp>
                <p:nvSpPr>
                  <p:cNvPr id="26664" name="Line 18"/>
                  <p:cNvSpPr>
                    <a:spLocks noChangeShapeType="1"/>
                  </p:cNvSpPr>
                  <p:nvPr/>
                </p:nvSpPr>
                <p:spPr bwMode="auto">
                  <a:xfrm flipH="1" flipV="1">
                    <a:off x="2288" y="1258"/>
                    <a:ext cx="0" cy="2177"/>
                  </a:xfrm>
                  <a:prstGeom prst="line">
                    <a:avLst/>
                  </a:prstGeom>
                  <a:noFill/>
                  <a:ln w="12700">
                    <a:solidFill>
                      <a:srgbClr val="365E49"/>
                    </a:solidFill>
                    <a:prstDash val="sysDot"/>
                    <a:round/>
                    <a:headEnd/>
                    <a:tailEnd/>
                  </a:ln>
                </p:spPr>
                <p:txBody>
                  <a:bodyPr wrap="none" anchor="ctr"/>
                  <a:lstStyle/>
                  <a:p>
                    <a:endParaRPr lang="it-IT"/>
                  </a:p>
                </p:txBody>
              </p:sp>
              <p:sp>
                <p:nvSpPr>
                  <p:cNvPr id="26665" name="Line 19"/>
                  <p:cNvSpPr>
                    <a:spLocks noChangeShapeType="1"/>
                  </p:cNvSpPr>
                  <p:nvPr/>
                </p:nvSpPr>
                <p:spPr bwMode="auto">
                  <a:xfrm flipH="1" flipV="1">
                    <a:off x="2679" y="1258"/>
                    <a:ext cx="0" cy="2177"/>
                  </a:xfrm>
                  <a:prstGeom prst="line">
                    <a:avLst/>
                  </a:prstGeom>
                  <a:noFill/>
                  <a:ln w="12700">
                    <a:solidFill>
                      <a:srgbClr val="365E49"/>
                    </a:solidFill>
                    <a:prstDash val="sysDot"/>
                    <a:round/>
                    <a:headEnd/>
                    <a:tailEnd/>
                  </a:ln>
                </p:spPr>
                <p:txBody>
                  <a:bodyPr wrap="none" anchor="ctr"/>
                  <a:lstStyle/>
                  <a:p>
                    <a:endParaRPr lang="it-IT"/>
                  </a:p>
                </p:txBody>
              </p:sp>
              <p:sp>
                <p:nvSpPr>
                  <p:cNvPr id="26666" name="Line 20"/>
                  <p:cNvSpPr>
                    <a:spLocks noChangeShapeType="1"/>
                  </p:cNvSpPr>
                  <p:nvPr/>
                </p:nvSpPr>
                <p:spPr bwMode="auto">
                  <a:xfrm flipH="1" flipV="1">
                    <a:off x="3073" y="1258"/>
                    <a:ext cx="0" cy="2177"/>
                  </a:xfrm>
                  <a:prstGeom prst="line">
                    <a:avLst/>
                  </a:prstGeom>
                  <a:noFill/>
                  <a:ln w="12700">
                    <a:solidFill>
                      <a:srgbClr val="365E49"/>
                    </a:solidFill>
                    <a:prstDash val="sysDot"/>
                    <a:round/>
                    <a:headEnd/>
                    <a:tailEnd/>
                  </a:ln>
                </p:spPr>
                <p:txBody>
                  <a:bodyPr wrap="none" anchor="ctr"/>
                  <a:lstStyle/>
                  <a:p>
                    <a:endParaRPr lang="it-IT"/>
                  </a:p>
                </p:txBody>
              </p:sp>
              <p:sp>
                <p:nvSpPr>
                  <p:cNvPr id="26667" name="Line 21"/>
                  <p:cNvSpPr>
                    <a:spLocks noChangeShapeType="1"/>
                  </p:cNvSpPr>
                  <p:nvPr/>
                </p:nvSpPr>
                <p:spPr bwMode="auto">
                  <a:xfrm flipH="1" flipV="1">
                    <a:off x="3467" y="1258"/>
                    <a:ext cx="0" cy="2177"/>
                  </a:xfrm>
                  <a:prstGeom prst="line">
                    <a:avLst/>
                  </a:prstGeom>
                  <a:noFill/>
                  <a:ln w="12700">
                    <a:solidFill>
                      <a:srgbClr val="365E49"/>
                    </a:solidFill>
                    <a:prstDash val="sysDot"/>
                    <a:round/>
                    <a:headEnd/>
                    <a:tailEnd/>
                  </a:ln>
                </p:spPr>
                <p:txBody>
                  <a:bodyPr wrap="none" anchor="ctr"/>
                  <a:lstStyle/>
                  <a:p>
                    <a:endParaRPr lang="it-IT"/>
                  </a:p>
                </p:txBody>
              </p:sp>
              <p:sp>
                <p:nvSpPr>
                  <p:cNvPr id="26668" name="Line 22"/>
                  <p:cNvSpPr>
                    <a:spLocks noChangeShapeType="1"/>
                  </p:cNvSpPr>
                  <p:nvPr/>
                </p:nvSpPr>
                <p:spPr bwMode="auto">
                  <a:xfrm flipH="1" flipV="1">
                    <a:off x="3860" y="1258"/>
                    <a:ext cx="0" cy="2177"/>
                  </a:xfrm>
                  <a:prstGeom prst="line">
                    <a:avLst/>
                  </a:prstGeom>
                  <a:noFill/>
                  <a:ln w="12700">
                    <a:solidFill>
                      <a:srgbClr val="365E49"/>
                    </a:solidFill>
                    <a:prstDash val="sysDot"/>
                    <a:round/>
                    <a:headEnd/>
                    <a:tailEnd/>
                  </a:ln>
                </p:spPr>
                <p:txBody>
                  <a:bodyPr wrap="none" anchor="ctr"/>
                  <a:lstStyle/>
                  <a:p>
                    <a:endParaRPr lang="it-IT"/>
                  </a:p>
                </p:txBody>
              </p:sp>
              <p:sp>
                <p:nvSpPr>
                  <p:cNvPr id="26669" name="Line 23"/>
                  <p:cNvSpPr>
                    <a:spLocks noChangeShapeType="1"/>
                  </p:cNvSpPr>
                  <p:nvPr/>
                </p:nvSpPr>
                <p:spPr bwMode="auto">
                  <a:xfrm flipH="1" flipV="1">
                    <a:off x="4254" y="1258"/>
                    <a:ext cx="0" cy="2177"/>
                  </a:xfrm>
                  <a:prstGeom prst="line">
                    <a:avLst/>
                  </a:prstGeom>
                  <a:noFill/>
                  <a:ln w="12700">
                    <a:solidFill>
                      <a:srgbClr val="365E49"/>
                    </a:solidFill>
                    <a:prstDash val="sysDot"/>
                    <a:round/>
                    <a:headEnd/>
                    <a:tailEnd/>
                  </a:ln>
                </p:spPr>
                <p:txBody>
                  <a:bodyPr wrap="none" anchor="ctr"/>
                  <a:lstStyle/>
                  <a:p>
                    <a:endParaRPr lang="it-IT"/>
                  </a:p>
                </p:txBody>
              </p:sp>
              <p:sp>
                <p:nvSpPr>
                  <p:cNvPr id="26670" name="Line 24"/>
                  <p:cNvSpPr>
                    <a:spLocks noChangeShapeType="1"/>
                  </p:cNvSpPr>
                  <p:nvPr/>
                </p:nvSpPr>
                <p:spPr bwMode="auto">
                  <a:xfrm flipH="1" flipV="1">
                    <a:off x="4646" y="1258"/>
                    <a:ext cx="0" cy="2177"/>
                  </a:xfrm>
                  <a:prstGeom prst="line">
                    <a:avLst/>
                  </a:prstGeom>
                  <a:noFill/>
                  <a:ln w="12700">
                    <a:solidFill>
                      <a:srgbClr val="365E49"/>
                    </a:solidFill>
                    <a:prstDash val="sysDot"/>
                    <a:round/>
                    <a:headEnd/>
                    <a:tailEnd/>
                  </a:ln>
                </p:spPr>
                <p:txBody>
                  <a:bodyPr wrap="none" anchor="ctr"/>
                  <a:lstStyle/>
                  <a:p>
                    <a:endParaRPr lang="it-IT"/>
                  </a:p>
                </p:txBody>
              </p:sp>
              <p:sp>
                <p:nvSpPr>
                  <p:cNvPr id="26671" name="Line 25"/>
                  <p:cNvSpPr>
                    <a:spLocks noChangeShapeType="1"/>
                  </p:cNvSpPr>
                  <p:nvPr/>
                </p:nvSpPr>
                <p:spPr bwMode="auto">
                  <a:xfrm flipV="1">
                    <a:off x="5029" y="1258"/>
                    <a:ext cx="10" cy="2177"/>
                  </a:xfrm>
                  <a:prstGeom prst="line">
                    <a:avLst/>
                  </a:prstGeom>
                  <a:noFill/>
                  <a:ln w="12700">
                    <a:solidFill>
                      <a:srgbClr val="365E49"/>
                    </a:solidFill>
                    <a:prstDash val="sysDot"/>
                    <a:round/>
                    <a:headEnd/>
                    <a:tailEnd/>
                  </a:ln>
                </p:spPr>
                <p:txBody>
                  <a:bodyPr wrap="none" anchor="ctr"/>
                  <a:lstStyle/>
                  <a:p>
                    <a:endParaRPr lang="it-IT"/>
                  </a:p>
                </p:txBody>
              </p:sp>
            </p:grpSp>
          </p:grpSp>
          <p:sp>
            <p:nvSpPr>
              <p:cNvPr id="26636" name="Rectangle 35"/>
              <p:cNvSpPr>
                <a:spLocks noChangeArrowheads="1"/>
              </p:cNvSpPr>
              <p:nvPr/>
            </p:nvSpPr>
            <p:spPr bwMode="auto">
              <a:xfrm>
                <a:off x="3717925" y="6021288"/>
                <a:ext cx="1873250" cy="363537"/>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it-IT" altLang="it-IT">
                    <a:latin typeface="Tahoma" pitchFamily="34" charset="0"/>
                  </a:rPr>
                  <a:t>Tempo </a:t>
                </a:r>
                <a:r>
                  <a:rPr lang="en-US" altLang="it-IT">
                    <a:latin typeface="Tahoma" pitchFamily="34" charset="0"/>
                  </a:rPr>
                  <a:t>(</a:t>
                </a:r>
                <a:r>
                  <a:rPr lang="it-IT" altLang="it-IT">
                    <a:latin typeface="Tahoma" pitchFamily="34" charset="0"/>
                  </a:rPr>
                  <a:t>min</a:t>
                </a:r>
                <a:r>
                  <a:rPr lang="en-US" altLang="it-IT">
                    <a:latin typeface="Tahoma" pitchFamily="34" charset="0"/>
                  </a:rPr>
                  <a:t>)</a:t>
                </a:r>
                <a:endParaRPr lang="it-IT" altLang="it-IT">
                  <a:latin typeface="Tahoma" pitchFamily="34" charset="0"/>
                </a:endParaRPr>
              </a:p>
            </p:txBody>
          </p:sp>
          <p:sp>
            <p:nvSpPr>
              <p:cNvPr id="26637" name="Line 37"/>
              <p:cNvSpPr>
                <a:spLocks noChangeShapeType="1"/>
              </p:cNvSpPr>
              <p:nvPr/>
            </p:nvSpPr>
            <p:spPr bwMode="auto">
              <a:xfrm>
                <a:off x="973138" y="5589240"/>
                <a:ext cx="7280275" cy="0"/>
              </a:xfrm>
              <a:prstGeom prst="line">
                <a:avLst/>
              </a:prstGeom>
              <a:noFill/>
              <a:ln w="76200">
                <a:solidFill>
                  <a:srgbClr val="282D52"/>
                </a:solidFill>
                <a:round/>
                <a:headEnd/>
                <a:tailEnd type="stealth" w="med" len="med"/>
              </a:ln>
            </p:spPr>
            <p:txBody>
              <a:bodyPr wrap="none" anchor="ctr"/>
              <a:lstStyle/>
              <a:p>
                <a:endParaRPr lang="it-IT"/>
              </a:p>
            </p:txBody>
          </p:sp>
          <p:sp>
            <p:nvSpPr>
              <p:cNvPr id="26638" name="Rectangle 38"/>
              <p:cNvSpPr>
                <a:spLocks noChangeArrowheads="1"/>
              </p:cNvSpPr>
              <p:nvPr/>
            </p:nvSpPr>
            <p:spPr bwMode="auto">
              <a:xfrm>
                <a:off x="1552575" y="5661248"/>
                <a:ext cx="458787" cy="3937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US" altLang="it-IT" sz="2000">
                    <a:solidFill>
                      <a:srgbClr val="CC6600"/>
                    </a:solidFill>
                    <a:latin typeface="Tahoma" pitchFamily="34" charset="0"/>
                  </a:rPr>
                  <a:t>1</a:t>
                </a:r>
                <a:endParaRPr lang="it-IT" altLang="it-IT" sz="2000">
                  <a:solidFill>
                    <a:srgbClr val="CC6600"/>
                  </a:solidFill>
                  <a:latin typeface="Tahoma" pitchFamily="34" charset="0"/>
                </a:endParaRPr>
              </a:p>
            </p:txBody>
          </p:sp>
          <p:sp>
            <p:nvSpPr>
              <p:cNvPr id="26639" name="Rectangle 39"/>
              <p:cNvSpPr>
                <a:spLocks noChangeArrowheads="1"/>
              </p:cNvSpPr>
              <p:nvPr/>
            </p:nvSpPr>
            <p:spPr bwMode="auto">
              <a:xfrm>
                <a:off x="2182813" y="5661248"/>
                <a:ext cx="458787" cy="3937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US" altLang="it-IT" sz="2000">
                    <a:solidFill>
                      <a:srgbClr val="CC6600"/>
                    </a:solidFill>
                    <a:latin typeface="Tahoma" pitchFamily="34" charset="0"/>
                  </a:rPr>
                  <a:t>2</a:t>
                </a:r>
                <a:endParaRPr lang="it-IT" altLang="it-IT" sz="2000">
                  <a:solidFill>
                    <a:srgbClr val="CC6600"/>
                  </a:solidFill>
                  <a:latin typeface="Tahoma" pitchFamily="34" charset="0"/>
                </a:endParaRPr>
              </a:p>
            </p:txBody>
          </p:sp>
          <p:sp>
            <p:nvSpPr>
              <p:cNvPr id="26640" name="Rectangle 40"/>
              <p:cNvSpPr>
                <a:spLocks noChangeArrowheads="1"/>
              </p:cNvSpPr>
              <p:nvPr/>
            </p:nvSpPr>
            <p:spPr bwMode="auto">
              <a:xfrm>
                <a:off x="2787650" y="5661248"/>
                <a:ext cx="458787" cy="3937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US" altLang="it-IT" sz="2000">
                    <a:solidFill>
                      <a:srgbClr val="CC6600"/>
                    </a:solidFill>
                    <a:latin typeface="Tahoma" pitchFamily="34" charset="0"/>
                  </a:rPr>
                  <a:t>3</a:t>
                </a:r>
                <a:endParaRPr lang="it-IT" altLang="it-IT" sz="2000">
                  <a:solidFill>
                    <a:srgbClr val="CC6600"/>
                  </a:solidFill>
                  <a:latin typeface="Tahoma" pitchFamily="34" charset="0"/>
                </a:endParaRPr>
              </a:p>
            </p:txBody>
          </p:sp>
          <p:sp>
            <p:nvSpPr>
              <p:cNvPr id="26641" name="Rectangle 41"/>
              <p:cNvSpPr>
                <a:spLocks noChangeArrowheads="1"/>
              </p:cNvSpPr>
              <p:nvPr/>
            </p:nvSpPr>
            <p:spPr bwMode="auto">
              <a:xfrm>
                <a:off x="3433763" y="5661248"/>
                <a:ext cx="458787" cy="3937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US" altLang="it-IT" sz="2000">
                    <a:solidFill>
                      <a:srgbClr val="CC6600"/>
                    </a:solidFill>
                    <a:latin typeface="Tahoma" pitchFamily="34" charset="0"/>
                  </a:rPr>
                  <a:t>4</a:t>
                </a:r>
                <a:endParaRPr lang="it-IT" altLang="it-IT" sz="2000">
                  <a:solidFill>
                    <a:srgbClr val="CC6600"/>
                  </a:solidFill>
                  <a:latin typeface="Tahoma" pitchFamily="34" charset="0"/>
                </a:endParaRPr>
              </a:p>
            </p:txBody>
          </p:sp>
          <p:sp>
            <p:nvSpPr>
              <p:cNvPr id="26642" name="Rectangle 42"/>
              <p:cNvSpPr>
                <a:spLocks noChangeArrowheads="1"/>
              </p:cNvSpPr>
              <p:nvPr/>
            </p:nvSpPr>
            <p:spPr bwMode="auto">
              <a:xfrm>
                <a:off x="4051300" y="5661248"/>
                <a:ext cx="458787" cy="3937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US" altLang="it-IT" sz="2000">
                    <a:solidFill>
                      <a:srgbClr val="CC6600"/>
                    </a:solidFill>
                    <a:latin typeface="Tahoma" pitchFamily="34" charset="0"/>
                  </a:rPr>
                  <a:t>5</a:t>
                </a:r>
                <a:endParaRPr lang="it-IT" altLang="it-IT" sz="2000">
                  <a:solidFill>
                    <a:srgbClr val="CC6600"/>
                  </a:solidFill>
                  <a:latin typeface="Tahoma" pitchFamily="34" charset="0"/>
                </a:endParaRPr>
              </a:p>
            </p:txBody>
          </p:sp>
          <p:sp>
            <p:nvSpPr>
              <p:cNvPr id="26643" name="Rectangle 43"/>
              <p:cNvSpPr>
                <a:spLocks noChangeArrowheads="1"/>
              </p:cNvSpPr>
              <p:nvPr/>
            </p:nvSpPr>
            <p:spPr bwMode="auto">
              <a:xfrm>
                <a:off x="4684713" y="5661248"/>
                <a:ext cx="458787" cy="3937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US" altLang="it-IT" sz="2000">
                    <a:solidFill>
                      <a:srgbClr val="CC6600"/>
                    </a:solidFill>
                    <a:latin typeface="Tahoma" pitchFamily="34" charset="0"/>
                  </a:rPr>
                  <a:t>6</a:t>
                </a:r>
                <a:endParaRPr lang="it-IT" altLang="it-IT" sz="2000">
                  <a:solidFill>
                    <a:srgbClr val="CC6600"/>
                  </a:solidFill>
                  <a:latin typeface="Tahoma" pitchFamily="34" charset="0"/>
                </a:endParaRPr>
              </a:p>
            </p:txBody>
          </p:sp>
          <p:sp>
            <p:nvSpPr>
              <p:cNvPr id="26644" name="Rectangle 44"/>
              <p:cNvSpPr>
                <a:spLocks noChangeArrowheads="1"/>
              </p:cNvSpPr>
              <p:nvPr/>
            </p:nvSpPr>
            <p:spPr bwMode="auto">
              <a:xfrm>
                <a:off x="5303838" y="5661248"/>
                <a:ext cx="458787" cy="3937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US" altLang="it-IT" sz="2000">
                    <a:solidFill>
                      <a:srgbClr val="CC6600"/>
                    </a:solidFill>
                    <a:latin typeface="Tahoma" pitchFamily="34" charset="0"/>
                  </a:rPr>
                  <a:t>7</a:t>
                </a:r>
                <a:endParaRPr lang="it-IT" altLang="it-IT" sz="2000">
                  <a:solidFill>
                    <a:srgbClr val="CC6600"/>
                  </a:solidFill>
                  <a:latin typeface="Tahoma" pitchFamily="34" charset="0"/>
                </a:endParaRPr>
              </a:p>
            </p:txBody>
          </p:sp>
          <p:sp>
            <p:nvSpPr>
              <p:cNvPr id="26645" name="Rectangle 45"/>
              <p:cNvSpPr>
                <a:spLocks noChangeArrowheads="1"/>
              </p:cNvSpPr>
              <p:nvPr/>
            </p:nvSpPr>
            <p:spPr bwMode="auto">
              <a:xfrm>
                <a:off x="5948363" y="5661248"/>
                <a:ext cx="458787" cy="3937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US" altLang="it-IT" sz="2000">
                    <a:solidFill>
                      <a:srgbClr val="CC6600"/>
                    </a:solidFill>
                    <a:latin typeface="Tahoma" pitchFamily="34" charset="0"/>
                  </a:rPr>
                  <a:t>8</a:t>
                </a:r>
                <a:endParaRPr lang="it-IT" altLang="it-IT" sz="2000">
                  <a:solidFill>
                    <a:srgbClr val="CC6600"/>
                  </a:solidFill>
                  <a:latin typeface="Tahoma" pitchFamily="34" charset="0"/>
                </a:endParaRPr>
              </a:p>
            </p:txBody>
          </p:sp>
          <p:sp>
            <p:nvSpPr>
              <p:cNvPr id="26646" name="Rectangle 46"/>
              <p:cNvSpPr>
                <a:spLocks noChangeArrowheads="1"/>
              </p:cNvSpPr>
              <p:nvPr/>
            </p:nvSpPr>
            <p:spPr bwMode="auto">
              <a:xfrm>
                <a:off x="6553200" y="5661248"/>
                <a:ext cx="458787" cy="3937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US" altLang="it-IT" sz="2000">
                    <a:solidFill>
                      <a:srgbClr val="CC6600"/>
                    </a:solidFill>
                    <a:latin typeface="Tahoma" pitchFamily="34" charset="0"/>
                  </a:rPr>
                  <a:t>9</a:t>
                </a:r>
                <a:endParaRPr lang="it-IT" altLang="it-IT" sz="2000">
                  <a:solidFill>
                    <a:srgbClr val="CC6600"/>
                  </a:solidFill>
                  <a:latin typeface="Tahoma" pitchFamily="34" charset="0"/>
                </a:endParaRPr>
              </a:p>
            </p:txBody>
          </p:sp>
          <p:sp>
            <p:nvSpPr>
              <p:cNvPr id="26647" name="Rectangle 47"/>
              <p:cNvSpPr>
                <a:spLocks noChangeArrowheads="1"/>
              </p:cNvSpPr>
              <p:nvPr/>
            </p:nvSpPr>
            <p:spPr bwMode="auto">
              <a:xfrm>
                <a:off x="7158038" y="5661249"/>
                <a:ext cx="628648" cy="459582"/>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US" altLang="it-IT" sz="2000">
                    <a:solidFill>
                      <a:srgbClr val="CC6600"/>
                    </a:solidFill>
                    <a:latin typeface="Tahoma" pitchFamily="34" charset="0"/>
                  </a:rPr>
                  <a:t>10</a:t>
                </a:r>
                <a:endParaRPr lang="it-IT" altLang="it-IT" sz="2000">
                  <a:solidFill>
                    <a:srgbClr val="CC6600"/>
                  </a:solidFill>
                  <a:latin typeface="Tahoma" pitchFamily="34" charset="0"/>
                </a:endParaRPr>
              </a:p>
            </p:txBody>
          </p:sp>
          <p:sp>
            <p:nvSpPr>
              <p:cNvPr id="26648" name="Rectangle 48"/>
              <p:cNvSpPr>
                <a:spLocks noChangeArrowheads="1"/>
              </p:cNvSpPr>
              <p:nvPr/>
            </p:nvSpPr>
            <p:spPr bwMode="auto">
              <a:xfrm>
                <a:off x="7786687" y="5661249"/>
                <a:ext cx="699261" cy="459582"/>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US" altLang="it-IT" sz="2000">
                    <a:solidFill>
                      <a:srgbClr val="CC6600"/>
                    </a:solidFill>
                    <a:latin typeface="Tahoma" pitchFamily="34" charset="0"/>
                  </a:rPr>
                  <a:t>11</a:t>
                </a:r>
                <a:endParaRPr lang="it-IT" altLang="it-IT" sz="2000">
                  <a:solidFill>
                    <a:srgbClr val="CC6600"/>
                  </a:solidFill>
                  <a:latin typeface="Tahoma" pitchFamily="34" charset="0"/>
                </a:endParaRPr>
              </a:p>
            </p:txBody>
          </p:sp>
        </p:grpSp>
      </p:grpSp>
      <p:sp>
        <p:nvSpPr>
          <p:cNvPr id="26627" name="Rectangle 52"/>
          <p:cNvSpPr>
            <a:spLocks noChangeArrowheads="1"/>
          </p:cNvSpPr>
          <p:nvPr/>
        </p:nvSpPr>
        <p:spPr bwMode="auto">
          <a:xfrm>
            <a:off x="5491163" y="687388"/>
            <a:ext cx="3365500" cy="2881312"/>
          </a:xfrm>
          <a:prstGeom prst="rect">
            <a:avLst/>
          </a:prstGeom>
          <a:noFill/>
          <a:ln w="12700">
            <a:noFill/>
            <a:miter lim="800000"/>
            <a:headEnd/>
            <a:tailEnd/>
          </a:ln>
        </p:spPr>
        <p:txBody>
          <a:bodyPr wrap="none" anchor="ctr"/>
          <a:lstStyle/>
          <a:p>
            <a:pPr eaLnBrk="1" hangingPunct="1"/>
            <a:endParaRPr lang="it-IT" altLang="it-IT">
              <a:latin typeface="Calibri" pitchFamily="34" charset="0"/>
            </a:endParaRPr>
          </a:p>
        </p:txBody>
      </p:sp>
      <p:sp>
        <p:nvSpPr>
          <p:cNvPr id="26628" name="Text Box 53"/>
          <p:cNvSpPr txBox="1">
            <a:spLocks noChangeArrowheads="1"/>
          </p:cNvSpPr>
          <p:nvPr/>
        </p:nvSpPr>
        <p:spPr bwMode="auto">
          <a:xfrm>
            <a:off x="571500" y="285750"/>
            <a:ext cx="7956550" cy="1495425"/>
          </a:xfrm>
          <a:prstGeom prst="rect">
            <a:avLst/>
          </a:prstGeom>
          <a:noFill/>
          <a:ln w="12700">
            <a:noFill/>
            <a:miter lim="800000"/>
            <a:headEnd/>
            <a:tailEnd/>
          </a:ln>
        </p:spPr>
        <p:txBody>
          <a:bodyPr>
            <a:spAutoFit/>
          </a:bodyPr>
          <a:lstStyle/>
          <a:p>
            <a:pPr algn="ctr">
              <a:lnSpc>
                <a:spcPct val="95000"/>
              </a:lnSpc>
              <a:tabLst>
                <a:tab pos="5138738" algn="r"/>
              </a:tabLst>
            </a:pPr>
            <a:r>
              <a:rPr lang="it-IT" altLang="it-IT" sz="2400" b="1">
                <a:solidFill>
                  <a:srgbClr val="002060"/>
                </a:solidFill>
                <a:latin typeface="Century Gothic" pitchFamily="34" charset="0"/>
              </a:rPr>
              <a:t>La probabilità di</a:t>
            </a:r>
            <a:r>
              <a:rPr lang="en-US" altLang="it-IT" sz="2400" b="1">
                <a:solidFill>
                  <a:srgbClr val="002060"/>
                </a:solidFill>
                <a:latin typeface="Century Gothic" pitchFamily="34" charset="0"/>
              </a:rPr>
              <a:t> </a:t>
            </a:r>
            <a:r>
              <a:rPr lang="it-IT" altLang="it-IT" sz="2400" b="1">
                <a:solidFill>
                  <a:srgbClr val="002060"/>
                </a:solidFill>
                <a:latin typeface="Century Gothic" pitchFamily="34" charset="0"/>
              </a:rPr>
              <a:t>successo della</a:t>
            </a:r>
            <a:r>
              <a:rPr lang="en-US" altLang="it-IT" sz="2400" b="1">
                <a:solidFill>
                  <a:srgbClr val="002060"/>
                </a:solidFill>
                <a:latin typeface="Century Gothic" pitchFamily="34" charset="0"/>
              </a:rPr>
              <a:t> </a:t>
            </a:r>
            <a:r>
              <a:rPr lang="it-IT" altLang="it-IT" sz="2400" b="1">
                <a:solidFill>
                  <a:srgbClr val="002060"/>
                </a:solidFill>
                <a:latin typeface="Century Gothic" pitchFamily="34" charset="0"/>
              </a:rPr>
              <a:t>defibrillazione</a:t>
            </a:r>
          </a:p>
          <a:p>
            <a:pPr algn="ctr">
              <a:lnSpc>
                <a:spcPct val="95000"/>
              </a:lnSpc>
              <a:tabLst>
                <a:tab pos="5138738" algn="r"/>
              </a:tabLst>
            </a:pPr>
            <a:r>
              <a:rPr lang="it-IT" altLang="it-IT" sz="2400" b="1">
                <a:solidFill>
                  <a:srgbClr val="002060"/>
                </a:solidFill>
                <a:latin typeface="Century Gothic" pitchFamily="34" charset="0"/>
              </a:rPr>
              <a:t>diminuisce rapidamente nel tempo tempo</a:t>
            </a:r>
          </a:p>
          <a:p>
            <a:pPr algn="ctr">
              <a:lnSpc>
                <a:spcPct val="95000"/>
              </a:lnSpc>
              <a:tabLst>
                <a:tab pos="5138738" algn="r"/>
              </a:tabLst>
            </a:pPr>
            <a:r>
              <a:rPr lang="it-IT" altLang="it-IT" sz="2400" b="1">
                <a:solidFill>
                  <a:srgbClr val="002060"/>
                </a:solidFill>
                <a:latin typeface="Century Gothic" pitchFamily="34" charset="0"/>
              </a:rPr>
              <a:t>(</a:t>
            </a:r>
            <a:r>
              <a:rPr lang="it-IT" altLang="it-IT" sz="2400" b="1">
                <a:solidFill>
                  <a:srgbClr val="FF0000"/>
                </a:solidFill>
                <a:latin typeface="Century Gothic" pitchFamily="34" charset="0"/>
              </a:rPr>
              <a:t>evidenze chiare e coerenti di aumentata sopravvivenza</a:t>
            </a:r>
            <a:r>
              <a:rPr lang="it-IT" altLang="it-IT" sz="2400" b="1">
                <a:solidFill>
                  <a:srgbClr val="002060"/>
                </a:solidFill>
                <a:latin typeface="Century Gothic" pitchFamily="34" charset="0"/>
              </a:rPr>
              <a:t>)</a:t>
            </a:r>
          </a:p>
        </p:txBody>
      </p:sp>
      <p:sp>
        <p:nvSpPr>
          <p:cNvPr id="44" name="Text Box 55"/>
          <p:cNvSpPr txBox="1">
            <a:spLocks noChangeArrowheads="1"/>
          </p:cNvSpPr>
          <p:nvPr/>
        </p:nvSpPr>
        <p:spPr bwMode="auto">
          <a:xfrm>
            <a:off x="5364088" y="2293246"/>
            <a:ext cx="3633690" cy="1495794"/>
          </a:xfrm>
          <a:prstGeom prst="rect">
            <a:avLst/>
          </a:prstGeom>
          <a:noFill/>
          <a:ln w="12700">
            <a:noFill/>
            <a:miter lim="800000"/>
            <a:headEnd/>
            <a:tailEnd/>
          </a:ln>
          <a:effectLst/>
          <a:scene3d>
            <a:camera prst="perspectiveAbove"/>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tabLst>
                <a:tab pos="5138738" algn="r"/>
              </a:tabLst>
              <a:defRPr>
                <a:solidFill>
                  <a:schemeClr val="tx1"/>
                </a:solidFill>
                <a:latin typeface="Arial" charset="0"/>
              </a:defRPr>
            </a:lvl1pPr>
            <a:lvl2pPr marL="742950" indent="-285750" eaLnBrk="0" hangingPunct="0">
              <a:tabLst>
                <a:tab pos="5138738" algn="r"/>
              </a:tabLst>
              <a:defRPr>
                <a:solidFill>
                  <a:schemeClr val="tx1"/>
                </a:solidFill>
                <a:latin typeface="Arial" charset="0"/>
              </a:defRPr>
            </a:lvl2pPr>
            <a:lvl3pPr marL="1143000" indent="-228600" eaLnBrk="0" hangingPunct="0">
              <a:tabLst>
                <a:tab pos="5138738" algn="r"/>
              </a:tabLst>
              <a:defRPr>
                <a:solidFill>
                  <a:schemeClr val="tx1"/>
                </a:solidFill>
                <a:latin typeface="Arial" charset="0"/>
              </a:defRPr>
            </a:lvl3pPr>
            <a:lvl4pPr marL="1600200" indent="-228600" eaLnBrk="0" hangingPunct="0">
              <a:tabLst>
                <a:tab pos="5138738" algn="r"/>
              </a:tabLst>
              <a:defRPr>
                <a:solidFill>
                  <a:schemeClr val="tx1"/>
                </a:solidFill>
                <a:latin typeface="Arial" charset="0"/>
              </a:defRPr>
            </a:lvl4pPr>
            <a:lvl5pPr marL="2057400" indent="-228600" eaLnBrk="0" hangingPunct="0">
              <a:tabLst>
                <a:tab pos="5138738" algn="r"/>
              </a:tabLst>
              <a:defRPr>
                <a:solidFill>
                  <a:schemeClr val="tx1"/>
                </a:solidFill>
                <a:latin typeface="Arial" charset="0"/>
              </a:defRPr>
            </a:lvl5pPr>
            <a:lvl6pPr marL="2514600" indent="-228600" eaLnBrk="0" fontAlgn="base" hangingPunct="0">
              <a:spcBef>
                <a:spcPct val="0"/>
              </a:spcBef>
              <a:spcAft>
                <a:spcPct val="0"/>
              </a:spcAft>
              <a:tabLst>
                <a:tab pos="5138738" algn="r"/>
              </a:tabLst>
              <a:defRPr>
                <a:solidFill>
                  <a:schemeClr val="tx1"/>
                </a:solidFill>
                <a:latin typeface="Arial" charset="0"/>
              </a:defRPr>
            </a:lvl6pPr>
            <a:lvl7pPr marL="2971800" indent="-228600" eaLnBrk="0" fontAlgn="base" hangingPunct="0">
              <a:spcBef>
                <a:spcPct val="0"/>
              </a:spcBef>
              <a:spcAft>
                <a:spcPct val="0"/>
              </a:spcAft>
              <a:tabLst>
                <a:tab pos="5138738" algn="r"/>
              </a:tabLst>
              <a:defRPr>
                <a:solidFill>
                  <a:schemeClr val="tx1"/>
                </a:solidFill>
                <a:latin typeface="Arial" charset="0"/>
              </a:defRPr>
            </a:lvl7pPr>
            <a:lvl8pPr marL="3429000" indent="-228600" eaLnBrk="0" fontAlgn="base" hangingPunct="0">
              <a:spcBef>
                <a:spcPct val="0"/>
              </a:spcBef>
              <a:spcAft>
                <a:spcPct val="0"/>
              </a:spcAft>
              <a:tabLst>
                <a:tab pos="5138738" algn="r"/>
              </a:tabLst>
              <a:defRPr>
                <a:solidFill>
                  <a:schemeClr val="tx1"/>
                </a:solidFill>
                <a:latin typeface="Arial" charset="0"/>
              </a:defRPr>
            </a:lvl8pPr>
            <a:lvl9pPr marL="3886200" indent="-228600" eaLnBrk="0" fontAlgn="base" hangingPunct="0">
              <a:spcBef>
                <a:spcPct val="0"/>
              </a:spcBef>
              <a:spcAft>
                <a:spcPct val="0"/>
              </a:spcAft>
              <a:tabLst>
                <a:tab pos="5138738" algn="r"/>
              </a:tabLst>
              <a:defRPr>
                <a:solidFill>
                  <a:schemeClr val="tx1"/>
                </a:solidFill>
                <a:latin typeface="Arial" charset="0"/>
              </a:defRPr>
            </a:lvl9pPr>
          </a:lstStyle>
          <a:p>
            <a:pPr algn="r" fontAlgn="auto">
              <a:lnSpc>
                <a:spcPct val="95000"/>
              </a:lnSpc>
              <a:spcBef>
                <a:spcPts val="0"/>
              </a:spcBef>
              <a:spcAft>
                <a:spcPts val="0"/>
              </a:spcAft>
              <a:defRPr/>
            </a:pPr>
            <a:r>
              <a:rPr lang="en-US" sz="3200" b="1" dirty="0">
                <a:ln w="11430"/>
                <a:solidFill>
                  <a:srgbClr val="002060"/>
                </a:solidFill>
                <a:effectLst>
                  <a:outerShdw blurRad="50800" dist="39000" dir="5460000" algn="tl">
                    <a:srgbClr val="000000">
                      <a:alpha val="38000"/>
                    </a:srgbClr>
                  </a:outerShdw>
                </a:effectLst>
                <a:latin typeface="Century Gothic" pitchFamily="34" charset="0"/>
                <a:cs typeface="+mn-cs"/>
              </a:rPr>
              <a:t>3-4% </a:t>
            </a:r>
            <a:r>
              <a:rPr lang="en-US" sz="2400" b="1" dirty="0" err="1">
                <a:ln w="11430"/>
                <a:solidFill>
                  <a:srgbClr val="002060"/>
                </a:solidFill>
                <a:effectLst>
                  <a:outerShdw blurRad="50800" dist="39000" dir="5460000" algn="tl">
                    <a:srgbClr val="000000">
                      <a:alpha val="38000"/>
                    </a:srgbClr>
                  </a:outerShdw>
                </a:effectLst>
                <a:latin typeface="Century Gothic" pitchFamily="34" charset="0"/>
                <a:cs typeface="+mn-cs"/>
              </a:rPr>
              <a:t>ogni</a:t>
            </a:r>
            <a:r>
              <a:rPr lang="en-US" sz="2400" b="1" dirty="0">
                <a:ln w="11430"/>
                <a:solidFill>
                  <a:srgbClr val="002060"/>
                </a:solidFill>
                <a:effectLst>
                  <a:outerShdw blurRad="50800" dist="39000" dir="5460000" algn="tl">
                    <a:srgbClr val="000000">
                      <a:alpha val="38000"/>
                    </a:srgbClr>
                  </a:outerShdw>
                </a:effectLst>
                <a:latin typeface="Century Gothic" pitchFamily="34" charset="0"/>
                <a:cs typeface="+mn-cs"/>
              </a:rPr>
              <a:t> </a:t>
            </a:r>
            <a:r>
              <a:rPr lang="en-US" sz="2400" b="1" dirty="0" err="1">
                <a:ln w="11430"/>
                <a:solidFill>
                  <a:srgbClr val="002060"/>
                </a:solidFill>
                <a:effectLst>
                  <a:outerShdw blurRad="50800" dist="39000" dir="5460000" algn="tl">
                    <a:srgbClr val="000000">
                      <a:alpha val="38000"/>
                    </a:srgbClr>
                  </a:outerShdw>
                </a:effectLst>
                <a:latin typeface="Century Gothic" pitchFamily="34" charset="0"/>
                <a:cs typeface="+mn-cs"/>
              </a:rPr>
              <a:t>minuto</a:t>
            </a:r>
            <a:r>
              <a:rPr lang="en-US" sz="2400" b="1" dirty="0">
                <a:ln w="11430"/>
                <a:solidFill>
                  <a:srgbClr val="002060"/>
                </a:solidFill>
                <a:effectLst>
                  <a:outerShdw blurRad="50800" dist="39000" dir="5460000" algn="tl">
                    <a:srgbClr val="000000">
                      <a:alpha val="38000"/>
                    </a:srgbClr>
                  </a:outerShdw>
                </a:effectLst>
                <a:latin typeface="Century Gothic" pitchFamily="34" charset="0"/>
                <a:cs typeface="+mn-cs"/>
              </a:rPr>
              <a:t> </a:t>
            </a:r>
            <a:endParaRPr lang="en-US" sz="3200" b="1" dirty="0">
              <a:ln w="11430"/>
              <a:solidFill>
                <a:srgbClr val="002060"/>
              </a:solidFill>
              <a:effectLst>
                <a:outerShdw blurRad="50800" dist="39000" dir="5460000" algn="tl">
                  <a:srgbClr val="000000">
                    <a:alpha val="38000"/>
                  </a:srgbClr>
                </a:outerShdw>
              </a:effectLst>
              <a:latin typeface="Century Gothic" pitchFamily="34" charset="0"/>
              <a:cs typeface="+mn-cs"/>
            </a:endParaRPr>
          </a:p>
          <a:p>
            <a:pPr algn="r" fontAlgn="auto">
              <a:lnSpc>
                <a:spcPct val="95000"/>
              </a:lnSpc>
              <a:spcBef>
                <a:spcPts val="0"/>
              </a:spcBef>
              <a:spcAft>
                <a:spcPts val="0"/>
              </a:spcAft>
              <a:defRPr/>
            </a:pPr>
            <a:r>
              <a:rPr lang="en-US" sz="3200" b="1" dirty="0">
                <a:ln w="11430"/>
                <a:solidFill>
                  <a:srgbClr val="002060"/>
                </a:solidFill>
                <a:effectLst>
                  <a:outerShdw blurRad="50800" dist="39000" dir="5460000" algn="tl">
                    <a:srgbClr val="000000">
                      <a:alpha val="38000"/>
                    </a:srgbClr>
                  </a:outerShdw>
                </a:effectLst>
                <a:latin typeface="Century Gothic" pitchFamily="34" charset="0"/>
                <a:cs typeface="+mn-cs"/>
              </a:rPr>
              <a:t>con RCP </a:t>
            </a:r>
          </a:p>
          <a:p>
            <a:pPr algn="r" fontAlgn="auto">
              <a:lnSpc>
                <a:spcPct val="95000"/>
              </a:lnSpc>
              <a:spcBef>
                <a:spcPts val="0"/>
              </a:spcBef>
              <a:spcAft>
                <a:spcPts val="0"/>
              </a:spcAft>
              <a:defRPr/>
            </a:pPr>
            <a:r>
              <a:rPr lang="en-US" sz="3200" b="1" dirty="0" err="1">
                <a:ln w="11430"/>
                <a:solidFill>
                  <a:srgbClr val="002060"/>
                </a:solidFill>
                <a:effectLst>
                  <a:outerShdw blurRad="50800" dist="39000" dir="5460000" algn="tl">
                    <a:srgbClr val="000000">
                      <a:alpha val="38000"/>
                    </a:srgbClr>
                  </a:outerShdw>
                </a:effectLst>
                <a:latin typeface="Century Gothic" pitchFamily="34" charset="0"/>
                <a:cs typeface="+mn-cs"/>
              </a:rPr>
              <a:t>di</a:t>
            </a:r>
            <a:r>
              <a:rPr lang="en-US" sz="3200" b="1" dirty="0">
                <a:ln w="11430"/>
                <a:solidFill>
                  <a:srgbClr val="002060"/>
                </a:solidFill>
                <a:effectLst>
                  <a:outerShdw blurRad="50800" dist="39000" dir="5460000" algn="tl">
                    <a:srgbClr val="000000">
                      <a:alpha val="38000"/>
                    </a:srgbClr>
                  </a:outerShdw>
                </a:effectLst>
                <a:latin typeface="Century Gothic" pitchFamily="34" charset="0"/>
                <a:cs typeface="+mn-cs"/>
              </a:rPr>
              <a:t> base</a:t>
            </a:r>
            <a:endParaRPr lang="it-IT" sz="3200" b="1" dirty="0">
              <a:ln w="11430"/>
              <a:solidFill>
                <a:srgbClr val="002060"/>
              </a:solidFill>
              <a:effectLst>
                <a:outerShdw blurRad="50800" dist="39000" dir="5460000" algn="tl">
                  <a:srgbClr val="000000">
                    <a:alpha val="38000"/>
                  </a:srgbClr>
                </a:outerShdw>
              </a:effectLst>
              <a:latin typeface="Century Gothic" pitchFamily="34" charset="0"/>
              <a:cs typeface="+mn-cs"/>
            </a:endParaRPr>
          </a:p>
        </p:txBody>
      </p:sp>
      <p:sp>
        <p:nvSpPr>
          <p:cNvPr id="41" name="Text Box 54"/>
          <p:cNvSpPr txBox="1">
            <a:spLocks noChangeArrowheads="1"/>
          </p:cNvSpPr>
          <p:nvPr/>
        </p:nvSpPr>
        <p:spPr bwMode="auto">
          <a:xfrm>
            <a:off x="2123728" y="1628800"/>
            <a:ext cx="4143375" cy="923925"/>
          </a:xfrm>
          <a:prstGeom prst="rect">
            <a:avLst/>
          </a:prstGeom>
          <a:noFill/>
          <a:ln w="12700">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5400" dirty="0">
                <a:solidFill>
                  <a:srgbClr val="C00000"/>
                </a:solidFill>
                <a:effectLst>
                  <a:outerShdw blurRad="38100" dist="38100" dir="2700000" algn="tl">
                    <a:srgbClr val="000000">
                      <a:alpha val="43137"/>
                    </a:srgbClr>
                  </a:outerShdw>
                </a:effectLst>
                <a:latin typeface="Impact" pitchFamily="34" charset="0"/>
                <a:cs typeface="+mn-cs"/>
              </a:rPr>
              <a:t>7-10% </a:t>
            </a:r>
            <a:r>
              <a:rPr lang="en-US" sz="3200" dirty="0" err="1">
                <a:solidFill>
                  <a:srgbClr val="C00000"/>
                </a:solidFill>
                <a:effectLst>
                  <a:outerShdw blurRad="38100" dist="38100" dir="2700000" algn="tl">
                    <a:srgbClr val="000000">
                      <a:alpha val="43137"/>
                    </a:srgbClr>
                  </a:outerShdw>
                </a:effectLst>
                <a:latin typeface="Impact" pitchFamily="34" charset="0"/>
                <a:cs typeface="+mn-cs"/>
              </a:rPr>
              <a:t>ogni</a:t>
            </a:r>
            <a:r>
              <a:rPr lang="en-US" sz="3200" dirty="0">
                <a:solidFill>
                  <a:srgbClr val="C00000"/>
                </a:solidFill>
                <a:effectLst>
                  <a:outerShdw blurRad="38100" dist="38100" dir="2700000" algn="tl">
                    <a:srgbClr val="000000">
                      <a:alpha val="43137"/>
                    </a:srgbClr>
                  </a:outerShdw>
                </a:effectLst>
                <a:latin typeface="Impact" pitchFamily="34" charset="0"/>
                <a:cs typeface="+mn-cs"/>
              </a:rPr>
              <a:t> </a:t>
            </a:r>
            <a:r>
              <a:rPr lang="en-US" sz="3200" dirty="0" err="1">
                <a:solidFill>
                  <a:srgbClr val="C00000"/>
                </a:solidFill>
                <a:effectLst>
                  <a:outerShdw blurRad="38100" dist="38100" dir="2700000" algn="tl">
                    <a:srgbClr val="000000">
                      <a:alpha val="43137"/>
                    </a:srgbClr>
                  </a:outerShdw>
                </a:effectLst>
                <a:latin typeface="Impact" pitchFamily="34" charset="0"/>
                <a:cs typeface="+mn-cs"/>
              </a:rPr>
              <a:t>minuto</a:t>
            </a:r>
            <a:endParaRPr lang="it-IT" sz="5400" dirty="0">
              <a:solidFill>
                <a:srgbClr val="C00000"/>
              </a:solidFill>
              <a:effectLst>
                <a:outerShdw blurRad="38100" dist="38100" dir="2700000" algn="tl">
                  <a:srgbClr val="000000">
                    <a:alpha val="43137"/>
                  </a:srgbClr>
                </a:outerShdw>
              </a:effectLst>
              <a:latin typeface="Impact" pitchFamily="34" charset="0"/>
              <a:cs typeface="+mn-cs"/>
            </a:endParaRPr>
          </a:p>
        </p:txBody>
      </p:sp>
      <p:sp>
        <p:nvSpPr>
          <p:cNvPr id="26631" name="Segnaposto numero diapositiva 65"/>
          <p:cNvSpPr>
            <a:spLocks noGrp="1"/>
          </p:cNvSpPr>
          <p:nvPr>
            <p:ph type="sldNum" sz="quarter" idx="4294967295"/>
          </p:nvPr>
        </p:nvSpPr>
        <p:spPr bwMode="auto">
          <a:xfrm>
            <a:off x="3059113" y="6519863"/>
            <a:ext cx="3673475" cy="365125"/>
          </a:xfrm>
          <a:prstGeom prst="rect">
            <a:avLst/>
          </a:prstGeom>
          <a:noFill/>
          <a:ln>
            <a:miter lim="800000"/>
            <a:headEnd/>
            <a:tailEnd/>
          </a:ln>
        </p:spPr>
        <p:txBody>
          <a:bodyPr/>
          <a:lstStyle/>
          <a:p>
            <a:pPr algn="ctr" eaLnBrk="1" hangingPunct="1"/>
            <a:fld id="{BB8E2C54-80B2-45CF-9F19-D8BC0CD7D665}" type="slidenum">
              <a:rPr lang="it-IT" altLang="it-IT" sz="1400">
                <a:latin typeface="Calibri" pitchFamily="34" charset="0"/>
              </a:rPr>
              <a:pPr algn="ctr" eaLnBrk="1" hangingPunct="1"/>
              <a:t>10</a:t>
            </a:fld>
            <a:endParaRPr lang="it-IT" altLang="it-IT" sz="1400">
              <a:latin typeface="Calibri" pitchFamily="34" charset="0"/>
            </a:endParaRPr>
          </a:p>
        </p:txBody>
      </p:sp>
      <p:cxnSp>
        <p:nvCxnSpPr>
          <p:cNvPr id="3" name="Connettore 2 2"/>
          <p:cNvCxnSpPr/>
          <p:nvPr/>
        </p:nvCxnSpPr>
        <p:spPr>
          <a:xfrm>
            <a:off x="1428750" y="2643188"/>
            <a:ext cx="4500563" cy="257175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nodeType="afterGroup">
                            <p:stCondLst>
                              <p:cond delay="2500"/>
                            </p:stCondLst>
                            <p:childTnLst>
                              <p:par>
                                <p:cTn id="9" presetID="53" presetClass="entr" presetSubtype="16" fill="hold" nodeType="afterEffect">
                                  <p:stCondLst>
                                    <p:cond delay="200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7"/>
          <p:cNvPicPr>
            <a:picLocks noChangeAspect="1" noChangeArrowheads="1"/>
          </p:cNvPicPr>
          <p:nvPr/>
        </p:nvPicPr>
        <p:blipFill>
          <a:blip r:embed="rId3" cstate="print"/>
          <a:srcRect/>
          <a:stretch>
            <a:fillRect/>
          </a:stretch>
        </p:blipFill>
        <p:spPr bwMode="auto">
          <a:xfrm>
            <a:off x="5791200" y="2874963"/>
            <a:ext cx="1876425" cy="2084387"/>
          </a:xfrm>
          <a:prstGeom prst="rect">
            <a:avLst/>
          </a:prstGeom>
          <a:noFill/>
          <a:ln w="9525">
            <a:noFill/>
            <a:miter lim="800000"/>
            <a:headEnd/>
            <a:tailEnd/>
          </a:ln>
        </p:spPr>
      </p:pic>
      <p:pic>
        <p:nvPicPr>
          <p:cNvPr id="28675" name="Picture 4"/>
          <p:cNvPicPr>
            <a:picLocks noChangeAspect="1" noChangeArrowheads="1"/>
          </p:cNvPicPr>
          <p:nvPr/>
        </p:nvPicPr>
        <p:blipFill>
          <a:blip r:embed="rId4" cstate="print"/>
          <a:srcRect/>
          <a:stretch>
            <a:fillRect/>
          </a:stretch>
        </p:blipFill>
        <p:spPr bwMode="auto">
          <a:xfrm>
            <a:off x="107950" y="620713"/>
            <a:ext cx="3322638" cy="4194175"/>
          </a:xfrm>
          <a:prstGeom prst="rect">
            <a:avLst/>
          </a:prstGeom>
          <a:noFill/>
          <a:ln w="9525">
            <a:noFill/>
            <a:miter lim="800000"/>
            <a:headEnd/>
            <a:tailEnd/>
          </a:ln>
        </p:spPr>
      </p:pic>
      <p:pic>
        <p:nvPicPr>
          <p:cNvPr id="24" name="Picture 11"/>
          <p:cNvPicPr>
            <a:picLocks noChangeAspect="1" noChangeArrowheads="1"/>
          </p:cNvPicPr>
          <p:nvPr/>
        </p:nvPicPr>
        <p:blipFill>
          <a:blip r:embed="rId3" cstate="print"/>
          <a:srcRect/>
          <a:stretch>
            <a:fillRect/>
          </a:stretch>
        </p:blipFill>
        <p:spPr bwMode="auto">
          <a:xfrm>
            <a:off x="4362450" y="2513013"/>
            <a:ext cx="1876425" cy="2085975"/>
          </a:xfrm>
          <a:prstGeom prst="rect">
            <a:avLst/>
          </a:prstGeom>
          <a:noFill/>
          <a:ln w="9525">
            <a:noFill/>
            <a:miter lim="800000"/>
            <a:headEnd/>
            <a:tailEnd/>
          </a:ln>
        </p:spPr>
      </p:pic>
      <p:sp>
        <p:nvSpPr>
          <p:cNvPr id="28677" name="Rectangle 5"/>
          <p:cNvSpPr txBox="1">
            <a:spLocks noChangeArrowheads="1"/>
          </p:cNvSpPr>
          <p:nvPr/>
        </p:nvSpPr>
        <p:spPr bwMode="auto">
          <a:xfrm>
            <a:off x="395288" y="476250"/>
            <a:ext cx="8229600" cy="1143000"/>
          </a:xfrm>
          <a:prstGeom prst="rect">
            <a:avLst/>
          </a:prstGeom>
          <a:noFill/>
          <a:ln w="9525">
            <a:noFill/>
            <a:miter lim="800000"/>
            <a:headEnd/>
            <a:tailEnd/>
          </a:ln>
          <a:effectLst>
            <a:outerShdw dist="35921" dir="2700000" algn="ctr" rotWithShape="0">
              <a:schemeClr val="tx1"/>
            </a:outerShdw>
          </a:effectLst>
        </p:spPr>
        <p:txBody>
          <a:bodyPr/>
          <a:lstStyle/>
          <a:p>
            <a:pPr algn="r" eaLnBrk="1" hangingPunct="1"/>
            <a:r>
              <a:rPr lang="it-IT" altLang="it-IT" sz="4800" b="1">
                <a:solidFill>
                  <a:srgbClr val="FF0000"/>
                </a:solidFill>
                <a:latin typeface="Century Gothic" pitchFamily="34" charset="0"/>
              </a:rPr>
              <a:t>SICUREZZA</a:t>
            </a:r>
          </a:p>
          <a:p>
            <a:pPr algn="r" eaLnBrk="1" hangingPunct="1"/>
            <a:r>
              <a:rPr lang="it-IT" altLang="it-IT" sz="4800" b="1">
                <a:solidFill>
                  <a:srgbClr val="FF0000"/>
                </a:solidFill>
                <a:latin typeface="Century Gothic" pitchFamily="34" charset="0"/>
              </a:rPr>
              <a:t> della </a:t>
            </a:r>
            <a:br>
              <a:rPr lang="it-IT" altLang="it-IT" sz="4800" b="1">
                <a:solidFill>
                  <a:srgbClr val="FF0000"/>
                </a:solidFill>
                <a:latin typeface="Century Gothic" pitchFamily="34" charset="0"/>
              </a:rPr>
            </a:br>
            <a:r>
              <a:rPr lang="it-IT" altLang="it-IT" sz="4800" b="1">
                <a:solidFill>
                  <a:srgbClr val="FF0000"/>
                </a:solidFill>
                <a:latin typeface="Century Gothic" pitchFamily="34" charset="0"/>
              </a:rPr>
              <a:t>SCENA</a:t>
            </a:r>
          </a:p>
        </p:txBody>
      </p:sp>
      <p:pic>
        <p:nvPicPr>
          <p:cNvPr id="23" name="Picture 9"/>
          <p:cNvPicPr>
            <a:picLocks noChangeAspect="1" noChangeArrowheads="1"/>
          </p:cNvPicPr>
          <p:nvPr/>
        </p:nvPicPr>
        <p:blipFill>
          <a:blip r:embed="rId3" cstate="print"/>
          <a:srcRect/>
          <a:stretch>
            <a:fillRect/>
          </a:stretch>
        </p:blipFill>
        <p:spPr bwMode="auto">
          <a:xfrm>
            <a:off x="2773363" y="2239963"/>
            <a:ext cx="1876425" cy="2085975"/>
          </a:xfrm>
          <a:prstGeom prst="rect">
            <a:avLst/>
          </a:prstGeom>
          <a:noFill/>
          <a:ln w="9525">
            <a:noFill/>
            <a:miter lim="800000"/>
            <a:headEnd/>
            <a:tailEnd/>
          </a:ln>
        </p:spPr>
      </p:pic>
      <p:sp>
        <p:nvSpPr>
          <p:cNvPr id="28679" name="Segnaposto numero diapositiva 20"/>
          <p:cNvSpPr>
            <a:spLocks noGrp="1"/>
          </p:cNvSpPr>
          <p:nvPr>
            <p:ph type="sldNum" sz="quarter" idx="4294967295"/>
          </p:nvPr>
        </p:nvSpPr>
        <p:spPr bwMode="auto">
          <a:xfrm>
            <a:off x="2987675" y="6519863"/>
            <a:ext cx="3671888" cy="365125"/>
          </a:xfrm>
          <a:prstGeom prst="rect">
            <a:avLst/>
          </a:prstGeom>
          <a:noFill/>
          <a:ln>
            <a:miter lim="800000"/>
            <a:headEnd/>
            <a:tailEnd/>
          </a:ln>
        </p:spPr>
        <p:txBody>
          <a:bodyPr/>
          <a:lstStyle/>
          <a:p>
            <a:pPr algn="ctr" eaLnBrk="1" hangingPunct="1"/>
            <a:fld id="{51D73485-0FAC-4B4F-B466-4F64FE86B3EF}" type="slidenum">
              <a:rPr lang="it-IT" altLang="it-IT" sz="1400">
                <a:latin typeface="Calibri" pitchFamily="34" charset="0"/>
              </a:rPr>
              <a:pPr algn="ctr" eaLnBrk="1" hangingPunct="1"/>
              <a:t>11</a:t>
            </a:fld>
            <a:endParaRPr lang="it-IT" altLang="it-IT" sz="1400">
              <a:latin typeface="Calibri" pitchFamily="34" charset="0"/>
            </a:endParaRPr>
          </a:p>
        </p:txBody>
      </p:sp>
      <p:sp>
        <p:nvSpPr>
          <p:cNvPr id="25" name="Text Box 3"/>
          <p:cNvSpPr txBox="1">
            <a:spLocks noChangeArrowheads="1"/>
          </p:cNvSpPr>
          <p:nvPr/>
        </p:nvSpPr>
        <p:spPr bwMode="auto">
          <a:xfrm>
            <a:off x="580716" y="4599111"/>
            <a:ext cx="8137152" cy="1015663"/>
          </a:xfrm>
          <a:prstGeom prst="rect">
            <a:avLst/>
          </a:prstGeom>
          <a:noFill/>
          <a:ln>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t-IT" sz="2400" b="1" dirty="0">
                <a:ln w="11430"/>
                <a:solidFill>
                  <a:srgbClr val="C00000"/>
                </a:solidFill>
                <a:effectLst>
                  <a:outerShdw blurRad="50800" dist="39000" dir="5460000" algn="tl">
                    <a:srgbClr val="000000">
                      <a:alpha val="38000"/>
                    </a:srgbClr>
                  </a:outerShdw>
                </a:effectLst>
                <a:latin typeface="Century Gothic" pitchFamily="34" charset="0"/>
                <a:cs typeface="+mn-cs"/>
              </a:rPr>
              <a:t>PRIMA DI INTERVENIRE ACCERTATI CHE NON CI SIANO PERICOLI PER </a:t>
            </a:r>
            <a:r>
              <a:rPr lang="it-IT" sz="3600" b="1" u="sng" dirty="0">
                <a:ln w="11430"/>
                <a:solidFill>
                  <a:srgbClr val="C00000"/>
                </a:solidFill>
                <a:effectLst>
                  <a:outerShdw blurRad="50800" dist="39000" dir="5460000" algn="tl">
                    <a:srgbClr val="000000">
                      <a:alpha val="38000"/>
                    </a:srgbClr>
                  </a:outerShdw>
                </a:effectLst>
                <a:latin typeface="Century Gothic" pitchFamily="34" charset="0"/>
                <a:cs typeface="+mn-cs"/>
              </a:rPr>
              <a:t>TE</a:t>
            </a:r>
            <a:r>
              <a:rPr lang="it-IT" sz="2400" b="1" dirty="0">
                <a:ln w="11430"/>
                <a:solidFill>
                  <a:srgbClr val="C00000"/>
                </a:solidFill>
                <a:effectLst>
                  <a:outerShdw blurRad="50800" dist="39000" dir="5460000" algn="tl">
                    <a:srgbClr val="000000">
                      <a:alpha val="38000"/>
                    </a:srgbClr>
                  </a:outerShdw>
                </a:effectLst>
                <a:latin typeface="Century Gothic" pitchFamily="34" charset="0"/>
                <a:cs typeface="+mn-cs"/>
              </a:rPr>
              <a:t> E PER LA VITTIMA</a:t>
            </a:r>
          </a:p>
        </p:txBody>
      </p:sp>
      <p:sp>
        <p:nvSpPr>
          <p:cNvPr id="9"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100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0"/>
          <p:cNvGraphicFramePr>
            <a:graphicFrameLocks noChangeAspect="1"/>
          </p:cNvGraphicFramePr>
          <p:nvPr/>
        </p:nvGraphicFramePr>
        <p:xfrm>
          <a:off x="2544763" y="2035175"/>
          <a:ext cx="4968875" cy="2908300"/>
        </p:xfrm>
        <a:graphic>
          <a:graphicData uri="http://schemas.openxmlformats.org/presentationml/2006/ole">
            <mc:AlternateContent xmlns:mc="http://schemas.openxmlformats.org/markup-compatibility/2006">
              <mc:Choice xmlns:v="urn:schemas-microsoft-com:vml" Requires="v">
                <p:oleObj spid="_x0000_s30725" name="Immagine bitmap" r:id="rId4" imgW="3742857" imgH="2190476" progId="PBrush">
                  <p:embed/>
                </p:oleObj>
              </mc:Choice>
              <mc:Fallback>
                <p:oleObj name="Immagine bitmap" r:id="rId4" imgW="3742857" imgH="2190476" progId="PBrush">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3" y="2035175"/>
                        <a:ext cx="4968875"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oleObj>
              </mc:Fallback>
            </mc:AlternateContent>
          </a:graphicData>
        </a:graphic>
      </p:graphicFrame>
      <p:sp>
        <p:nvSpPr>
          <p:cNvPr id="2" name="Fumetto 2 1"/>
          <p:cNvSpPr/>
          <p:nvPr/>
        </p:nvSpPr>
        <p:spPr>
          <a:xfrm rot="21124476">
            <a:off x="373063" y="1749425"/>
            <a:ext cx="2124075" cy="865188"/>
          </a:xfrm>
          <a:prstGeom prst="wedgeRoundRectCallout">
            <a:avLst>
              <a:gd name="adj1" fmla="val 59983"/>
              <a:gd name="adj2" fmla="val 8301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it-IT" sz="1600" b="1" dirty="0">
                <a:solidFill>
                  <a:srgbClr val="002060"/>
                </a:solidFill>
                <a:latin typeface="Century Gothic" pitchFamily="34" charset="0"/>
              </a:rPr>
              <a:t>SIGNORE?...TUTTO BENE? …MI SENTE?</a:t>
            </a:r>
          </a:p>
        </p:txBody>
      </p:sp>
      <p:pic>
        <p:nvPicPr>
          <p:cNvPr id="20501" name="Picture 21"/>
          <p:cNvPicPr>
            <a:picLocks noChangeAspect="1" noChangeArrowheads="1"/>
          </p:cNvPicPr>
          <p:nvPr/>
        </p:nvPicPr>
        <p:blipFill>
          <a:blip r:embed="rId6" cstate="print"/>
          <a:srcRect/>
          <a:stretch>
            <a:fillRect/>
          </a:stretch>
        </p:blipFill>
        <p:spPr bwMode="auto">
          <a:xfrm>
            <a:off x="7019925" y="4221163"/>
            <a:ext cx="1512888" cy="1519237"/>
          </a:xfrm>
          <a:prstGeom prst="rect">
            <a:avLst/>
          </a:prstGeom>
          <a:noFill/>
          <a:ln w="9525">
            <a:noFill/>
            <a:miter lim="800000"/>
            <a:headEnd/>
            <a:tailEnd/>
          </a:ln>
        </p:spPr>
      </p:pic>
      <p:sp>
        <p:nvSpPr>
          <p:cNvPr id="20500" name="Rectangle 7"/>
          <p:cNvSpPr>
            <a:spLocks noChangeArrowheads="1"/>
          </p:cNvSpPr>
          <p:nvPr/>
        </p:nvSpPr>
        <p:spPr bwMode="auto">
          <a:xfrm>
            <a:off x="899269" y="5183386"/>
            <a:ext cx="7056387" cy="549275"/>
          </a:xfrm>
          <a:prstGeom prst="rect">
            <a:avLst/>
          </a:prstGeom>
          <a:noFill/>
          <a:ln w="9525">
            <a:noFill/>
            <a:miter lim="800000"/>
            <a:headEnd/>
            <a:tailEnd/>
          </a:ln>
          <a:effectLst/>
        </p:spPr>
        <p:txBody>
          <a:bodyPr lIns="92075" tIns="46038" rIns="92075" bIns="46038"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br>
              <a:rPr lang="it-IT" sz="1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br>
            <a:r>
              <a:rPr lang="it-IT" sz="4000" b="1" dirty="0">
                <a:ln w="11430"/>
                <a:solidFill>
                  <a:srgbClr val="C00000"/>
                </a:solidFill>
                <a:effectLst>
                  <a:outerShdw blurRad="50800" dist="39000" dir="5460000" algn="tl">
                    <a:srgbClr val="000000">
                      <a:alpha val="38000"/>
                    </a:srgbClr>
                  </a:outerShdw>
                </a:effectLst>
                <a:latin typeface="Century Gothic" pitchFamily="34" charset="0"/>
                <a:cs typeface="+mn-cs"/>
              </a:rPr>
              <a:t>RESPIRA </a:t>
            </a:r>
            <a:r>
              <a:rPr lang="it-IT" sz="4800" b="1" u="sng" dirty="0">
                <a:ln w="11430"/>
                <a:solidFill>
                  <a:srgbClr val="C00000"/>
                </a:solidFill>
                <a:effectLst>
                  <a:outerShdw blurRad="50800" dist="39000" dir="5460000" algn="tl">
                    <a:srgbClr val="000000">
                      <a:alpha val="38000"/>
                    </a:srgbClr>
                  </a:outerShdw>
                </a:effectLst>
                <a:latin typeface="Century Gothic" pitchFamily="34" charset="0"/>
                <a:cs typeface="+mn-cs"/>
              </a:rPr>
              <a:t>NORMALMENTE</a:t>
            </a:r>
            <a:r>
              <a:rPr lang="it-IT" sz="4000" b="1" dirty="0">
                <a:ln w="11430"/>
                <a:solidFill>
                  <a:srgbClr val="C00000"/>
                </a:solidFill>
                <a:effectLst>
                  <a:outerShdw blurRad="50800" dist="39000" dir="5460000" algn="tl">
                    <a:srgbClr val="000000">
                      <a:alpha val="38000"/>
                    </a:srgbClr>
                  </a:outerShdw>
                </a:effectLst>
                <a:latin typeface="Century Gothic" pitchFamily="34" charset="0"/>
                <a:cs typeface="+mn-cs"/>
              </a:rPr>
              <a:t> </a:t>
            </a:r>
          </a:p>
        </p:txBody>
      </p:sp>
      <p:sp>
        <p:nvSpPr>
          <p:cNvPr id="30726" name="Segnaposto numero diapositiva 21"/>
          <p:cNvSpPr>
            <a:spLocks noGrp="1"/>
          </p:cNvSpPr>
          <p:nvPr>
            <p:ph type="sldNum" sz="quarter" idx="4294967295"/>
          </p:nvPr>
        </p:nvSpPr>
        <p:spPr bwMode="auto">
          <a:xfrm>
            <a:off x="2987675" y="6519863"/>
            <a:ext cx="3671888" cy="365125"/>
          </a:xfrm>
          <a:prstGeom prst="rect">
            <a:avLst/>
          </a:prstGeom>
          <a:noFill/>
          <a:ln>
            <a:miter lim="800000"/>
            <a:headEnd/>
            <a:tailEnd/>
          </a:ln>
        </p:spPr>
        <p:txBody>
          <a:bodyPr/>
          <a:lstStyle/>
          <a:p>
            <a:pPr algn="ctr" eaLnBrk="1" hangingPunct="1"/>
            <a:fld id="{ABFB4123-566A-490B-B0B5-E0AC5B12E31D}" type="slidenum">
              <a:rPr lang="it-IT" altLang="it-IT" sz="1400">
                <a:latin typeface="Calibri" pitchFamily="34" charset="0"/>
              </a:rPr>
              <a:pPr algn="ctr" eaLnBrk="1" hangingPunct="1"/>
              <a:t>12</a:t>
            </a:fld>
            <a:endParaRPr lang="it-IT" altLang="it-IT" sz="1400">
              <a:latin typeface="Calibri" pitchFamily="34" charset="0"/>
            </a:endParaRPr>
          </a:p>
        </p:txBody>
      </p:sp>
      <p:sp>
        <p:nvSpPr>
          <p:cNvPr id="23" name="Segnaposto contenuto 2"/>
          <p:cNvSpPr txBox="1">
            <a:spLocks/>
          </p:cNvSpPr>
          <p:nvPr/>
        </p:nvSpPr>
        <p:spPr>
          <a:xfrm>
            <a:off x="467544" y="343448"/>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Valutazione dello stato di                  Coscienza e del Respiro</a:t>
            </a:r>
          </a:p>
        </p:txBody>
      </p:sp>
      <p:sp>
        <p:nvSpPr>
          <p:cNvPr id="8"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750"/>
                            </p:stCondLst>
                            <p:childTnLst>
                              <p:par>
                                <p:cTn id="9" presetID="53" presetClass="entr" presetSubtype="16" fill="hold" nodeType="afterEffect">
                                  <p:stCondLst>
                                    <p:cond delay="750"/>
                                  </p:stCondLst>
                                  <p:childTnLst>
                                    <p:set>
                                      <p:cBhvr>
                                        <p:cTn id="10" dur="1" fill="hold">
                                          <p:stCondLst>
                                            <p:cond delay="0"/>
                                          </p:stCondLst>
                                        </p:cTn>
                                        <p:tgtEl>
                                          <p:spTgt spid="20500"/>
                                        </p:tgtEl>
                                        <p:attrNameLst>
                                          <p:attrName>style.visibility</p:attrName>
                                        </p:attrNameLst>
                                      </p:cBhvr>
                                      <p:to>
                                        <p:strVal val="visible"/>
                                      </p:to>
                                    </p:set>
                                    <p:anim calcmode="lin" valueType="num">
                                      <p:cBhvr>
                                        <p:cTn id="11" dur="500" fill="hold"/>
                                        <p:tgtEl>
                                          <p:spTgt spid="20500"/>
                                        </p:tgtEl>
                                        <p:attrNameLst>
                                          <p:attrName>ppt_w</p:attrName>
                                        </p:attrNameLst>
                                      </p:cBhvr>
                                      <p:tavLst>
                                        <p:tav tm="0">
                                          <p:val>
                                            <p:fltVal val="0"/>
                                          </p:val>
                                        </p:tav>
                                        <p:tav tm="100000">
                                          <p:val>
                                            <p:strVal val="#ppt_w"/>
                                          </p:val>
                                        </p:tav>
                                      </p:tavLst>
                                    </p:anim>
                                    <p:anim calcmode="lin" valueType="num">
                                      <p:cBhvr>
                                        <p:cTn id="12" dur="500" fill="hold"/>
                                        <p:tgtEl>
                                          <p:spTgt spid="20500"/>
                                        </p:tgtEl>
                                        <p:attrNameLst>
                                          <p:attrName>ppt_h</p:attrName>
                                        </p:attrNameLst>
                                      </p:cBhvr>
                                      <p:tavLst>
                                        <p:tav tm="0">
                                          <p:val>
                                            <p:fltVal val="0"/>
                                          </p:val>
                                        </p:tav>
                                        <p:tav tm="100000">
                                          <p:val>
                                            <p:strVal val="#ppt_h"/>
                                          </p:val>
                                        </p:tav>
                                      </p:tavLst>
                                    </p:anim>
                                    <p:animEffect transition="in" filter="fade">
                                      <p:cBhvr>
                                        <p:cTn id="13" dur="500"/>
                                        <p:tgtEl>
                                          <p:spTgt spid="20500"/>
                                        </p:tgtEl>
                                      </p:cBhvr>
                                    </p:animEffect>
                                  </p:childTnLst>
                                </p:cTn>
                              </p:par>
                              <p:par>
                                <p:cTn id="14" presetID="53" presetClass="entr" presetSubtype="16" fill="hold" nodeType="withEffect">
                                  <p:stCondLst>
                                    <p:cond delay="750"/>
                                  </p:stCondLst>
                                  <p:childTnLst>
                                    <p:set>
                                      <p:cBhvr>
                                        <p:cTn id="15" dur="1" fill="hold">
                                          <p:stCondLst>
                                            <p:cond delay="0"/>
                                          </p:stCondLst>
                                        </p:cTn>
                                        <p:tgtEl>
                                          <p:spTgt spid="20501"/>
                                        </p:tgtEl>
                                        <p:attrNameLst>
                                          <p:attrName>style.visibility</p:attrName>
                                        </p:attrNameLst>
                                      </p:cBhvr>
                                      <p:to>
                                        <p:strVal val="visible"/>
                                      </p:to>
                                    </p:set>
                                    <p:anim calcmode="lin" valueType="num">
                                      <p:cBhvr>
                                        <p:cTn id="16" dur="500" fill="hold"/>
                                        <p:tgtEl>
                                          <p:spTgt spid="20501"/>
                                        </p:tgtEl>
                                        <p:attrNameLst>
                                          <p:attrName>ppt_w</p:attrName>
                                        </p:attrNameLst>
                                      </p:cBhvr>
                                      <p:tavLst>
                                        <p:tav tm="0">
                                          <p:val>
                                            <p:fltVal val="0"/>
                                          </p:val>
                                        </p:tav>
                                        <p:tav tm="100000">
                                          <p:val>
                                            <p:strVal val="#ppt_w"/>
                                          </p:val>
                                        </p:tav>
                                      </p:tavLst>
                                    </p:anim>
                                    <p:anim calcmode="lin" valueType="num">
                                      <p:cBhvr>
                                        <p:cTn id="17" dur="500" fill="hold"/>
                                        <p:tgtEl>
                                          <p:spTgt spid="20501"/>
                                        </p:tgtEl>
                                        <p:attrNameLst>
                                          <p:attrName>ppt_h</p:attrName>
                                        </p:attrNameLst>
                                      </p:cBhvr>
                                      <p:tavLst>
                                        <p:tav tm="0">
                                          <p:val>
                                            <p:fltVal val="0"/>
                                          </p:val>
                                        </p:tav>
                                        <p:tav tm="100000">
                                          <p:val>
                                            <p:strVal val="#ppt_h"/>
                                          </p:val>
                                        </p:tav>
                                      </p:tavLst>
                                    </p:anim>
                                    <p:animEffect transition="in" filter="fade">
                                      <p:cBhvr>
                                        <p:cTn id="18" dur="500"/>
                                        <p:tgtEl>
                                          <p:spTgt spid="2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7"/>
          <p:cNvSpPr txBox="1">
            <a:spLocks noChangeArrowheads="1"/>
          </p:cNvSpPr>
          <p:nvPr/>
        </p:nvSpPr>
        <p:spPr bwMode="auto">
          <a:xfrm>
            <a:off x="1190130" y="1778040"/>
            <a:ext cx="6838254" cy="1754326"/>
          </a:xfrm>
          <a:prstGeom prst="rect">
            <a:avLst/>
          </a:prstGeom>
          <a:noFill/>
          <a:ln w="57150">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ct val="50000"/>
              </a:spcBef>
              <a:spcAft>
                <a:spcPts val="0"/>
              </a:spcAft>
              <a:defRPr/>
            </a:pPr>
            <a:r>
              <a:rPr lang="it-IT" sz="3600" b="1" u="sng" dirty="0">
                <a:ln w="11430"/>
                <a:solidFill>
                  <a:srgbClr val="C00000"/>
                </a:solidFill>
                <a:effectLst>
                  <a:outerShdw blurRad="50800" dist="39000" dir="5460000" algn="tl">
                    <a:srgbClr val="000000">
                      <a:alpha val="38000"/>
                    </a:srgbClr>
                  </a:outerShdw>
                </a:effectLst>
                <a:latin typeface="Century Gothic" pitchFamily="34" charset="0"/>
                <a:cs typeface="+mn-cs"/>
              </a:rPr>
              <a:t>CONTEMPORANEAMENTE </a:t>
            </a:r>
            <a:r>
              <a:rPr lang="it-IT" sz="3600" b="1" dirty="0">
                <a:ln w="11430"/>
                <a:solidFill>
                  <a:srgbClr val="C00000"/>
                </a:solidFill>
                <a:effectLst>
                  <a:outerShdw blurRad="50800" dist="39000" dir="5460000" algn="tl">
                    <a:srgbClr val="000000">
                      <a:alpha val="38000"/>
                    </a:srgbClr>
                  </a:outerShdw>
                </a:effectLst>
                <a:latin typeface="Century Gothic" pitchFamily="34" charset="0"/>
                <a:cs typeface="+mn-cs"/>
              </a:rPr>
              <a:t>alla valutazione dello stato di COSCIENZA</a:t>
            </a:r>
          </a:p>
        </p:txBody>
      </p:sp>
      <p:sp>
        <p:nvSpPr>
          <p:cNvPr id="16" name="Text Box 37"/>
          <p:cNvSpPr txBox="1">
            <a:spLocks noChangeArrowheads="1"/>
          </p:cNvSpPr>
          <p:nvPr/>
        </p:nvSpPr>
        <p:spPr bwMode="auto">
          <a:xfrm>
            <a:off x="755576" y="3789040"/>
            <a:ext cx="7920880" cy="1569660"/>
          </a:xfrm>
          <a:prstGeom prst="rect">
            <a:avLst/>
          </a:prstGeom>
          <a:noFill/>
          <a:ln w="57150">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ct val="50000"/>
              </a:spcBef>
              <a:spcAft>
                <a:spcPts val="0"/>
              </a:spcAft>
              <a:defRPr/>
            </a:pPr>
            <a:r>
              <a:rPr lang="it-IT" sz="4800" b="1" spc="50" dirty="0">
                <a:ln w="11430"/>
                <a:solidFill>
                  <a:srgbClr val="002060"/>
                </a:solidFill>
                <a:effectLst>
                  <a:outerShdw blurRad="76200" dist="50800" dir="5400000" algn="tl" rotWithShape="0">
                    <a:srgbClr val="000000">
                      <a:alpha val="65000"/>
                    </a:srgbClr>
                  </a:outerShdw>
                </a:effectLst>
                <a:latin typeface="Century Gothic" pitchFamily="34" charset="0"/>
                <a:cs typeface="+mn-cs"/>
              </a:rPr>
              <a:t>OSSERVA RAPIDAMENTE                      se il TORACE si solleva</a:t>
            </a:r>
            <a:endParaRPr lang="it-IT" sz="8000" b="1" u="sng" spc="50" dirty="0">
              <a:ln w="11430"/>
              <a:solidFill>
                <a:srgbClr val="002060"/>
              </a:solidFill>
              <a:effectLst>
                <a:outerShdw blurRad="76200" dist="50800" dir="5400000" algn="tl" rotWithShape="0">
                  <a:srgbClr val="000000">
                    <a:alpha val="65000"/>
                  </a:srgbClr>
                </a:outerShdw>
              </a:effectLst>
              <a:latin typeface="Century Gothic" pitchFamily="34" charset="0"/>
              <a:cs typeface="+mn-cs"/>
            </a:endParaRPr>
          </a:p>
        </p:txBody>
      </p:sp>
      <p:sp>
        <p:nvSpPr>
          <p:cNvPr id="32772" name="Segnaposto numero diapositiva 16"/>
          <p:cNvSpPr>
            <a:spLocks noGrp="1"/>
          </p:cNvSpPr>
          <p:nvPr>
            <p:ph type="sldNum" sz="quarter" idx="4294967295"/>
          </p:nvPr>
        </p:nvSpPr>
        <p:spPr bwMode="auto">
          <a:xfrm>
            <a:off x="3492500" y="6519863"/>
            <a:ext cx="3671888" cy="365125"/>
          </a:xfrm>
          <a:prstGeom prst="rect">
            <a:avLst/>
          </a:prstGeom>
          <a:noFill/>
          <a:ln>
            <a:miter lim="800000"/>
            <a:headEnd/>
            <a:tailEnd/>
          </a:ln>
        </p:spPr>
        <p:txBody>
          <a:bodyPr/>
          <a:lstStyle/>
          <a:p>
            <a:pPr algn="ctr" eaLnBrk="1" hangingPunct="1"/>
            <a:r>
              <a:rPr lang="it-IT" altLang="it-IT" sz="1400">
                <a:latin typeface="Calibri" pitchFamily="34" charset="0"/>
              </a:rPr>
              <a:t>9</a:t>
            </a:r>
          </a:p>
        </p:txBody>
      </p:sp>
      <p:sp>
        <p:nvSpPr>
          <p:cNvPr id="6" name="Segnaposto contenuto 2"/>
          <p:cNvSpPr txBox="1">
            <a:spLocks/>
          </p:cNvSpPr>
          <p:nvPr/>
        </p:nvSpPr>
        <p:spPr>
          <a:xfrm>
            <a:off x="467544" y="343448"/>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Valutazione del Respiro</a:t>
            </a:r>
          </a:p>
        </p:txBody>
      </p:sp>
      <p:sp>
        <p:nvSpPr>
          <p:cNvPr id="7"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ChangeArrowheads="1"/>
          </p:cNvSpPr>
          <p:nvPr/>
        </p:nvSpPr>
        <p:spPr bwMode="auto">
          <a:xfrm>
            <a:off x="2428875" y="1643063"/>
            <a:ext cx="4127500" cy="549275"/>
          </a:xfrm>
          <a:prstGeom prst="rect">
            <a:avLst/>
          </a:prstGeom>
          <a:noFill/>
          <a:ln w="9525">
            <a:noFill/>
            <a:miter lim="800000"/>
            <a:headEnd/>
            <a:tailEnd/>
          </a:ln>
        </p:spPr>
        <p:txBody>
          <a:bodyPr lIns="92075" tIns="46038" rIns="92075" bIns="46038" anchor="ctr"/>
          <a:lstStyle/>
          <a:p>
            <a:pPr algn="ctr" eaLnBrk="1" hangingPunct="1"/>
            <a:br>
              <a:rPr lang="it-IT" altLang="it-IT" sz="1100" b="1">
                <a:solidFill>
                  <a:srgbClr val="002060"/>
                </a:solidFill>
                <a:latin typeface="Century Gothic" pitchFamily="34" charset="0"/>
              </a:rPr>
            </a:br>
            <a:r>
              <a:rPr lang="it-IT" altLang="it-IT" sz="3200" b="1">
                <a:solidFill>
                  <a:srgbClr val="002060"/>
                </a:solidFill>
                <a:latin typeface="Century Gothic" pitchFamily="34" charset="0"/>
              </a:rPr>
              <a:t>Respiro NORMALE</a:t>
            </a:r>
          </a:p>
        </p:txBody>
      </p:sp>
      <p:sp>
        <p:nvSpPr>
          <p:cNvPr id="34819" name="Segnaposto numero diapositiva 22"/>
          <p:cNvSpPr>
            <a:spLocks noGrp="1"/>
          </p:cNvSpPr>
          <p:nvPr>
            <p:ph type="sldNum" sz="quarter" idx="4294967295"/>
          </p:nvPr>
        </p:nvSpPr>
        <p:spPr bwMode="auto">
          <a:xfrm>
            <a:off x="1835150" y="6519863"/>
            <a:ext cx="3673475" cy="365125"/>
          </a:xfrm>
          <a:prstGeom prst="rect">
            <a:avLst/>
          </a:prstGeom>
          <a:noFill/>
          <a:ln>
            <a:miter lim="800000"/>
            <a:headEnd/>
            <a:tailEnd/>
          </a:ln>
        </p:spPr>
        <p:txBody>
          <a:bodyPr/>
          <a:lstStyle/>
          <a:p>
            <a:pPr algn="r" eaLnBrk="1" hangingPunct="1"/>
            <a:fld id="{90FBE5A6-2A7D-4ADA-9820-57B416CFB832}" type="slidenum">
              <a:rPr lang="it-IT" altLang="it-IT" sz="1400">
                <a:latin typeface="Calibri" pitchFamily="34" charset="0"/>
              </a:rPr>
              <a:pPr algn="r" eaLnBrk="1" hangingPunct="1"/>
              <a:t>14</a:t>
            </a:fld>
            <a:endParaRPr lang="it-IT" altLang="it-IT" sz="1400">
              <a:latin typeface="Calibri" pitchFamily="34" charset="0"/>
            </a:endParaRPr>
          </a:p>
        </p:txBody>
      </p:sp>
      <p:sp>
        <p:nvSpPr>
          <p:cNvPr id="34820" name="CasellaDiTesto 25"/>
          <p:cNvSpPr txBox="1">
            <a:spLocks noChangeArrowheads="1"/>
          </p:cNvSpPr>
          <p:nvPr/>
        </p:nvSpPr>
        <p:spPr bwMode="auto">
          <a:xfrm>
            <a:off x="500063" y="3000375"/>
            <a:ext cx="7904162" cy="1570038"/>
          </a:xfrm>
          <a:prstGeom prst="rect">
            <a:avLst/>
          </a:prstGeom>
          <a:noFill/>
          <a:ln w="9525">
            <a:noFill/>
            <a:miter lim="800000"/>
            <a:headEnd/>
            <a:tailEnd/>
          </a:ln>
        </p:spPr>
        <p:txBody>
          <a:bodyPr>
            <a:spAutoFit/>
          </a:bodyPr>
          <a:lstStyle/>
          <a:p>
            <a:pPr algn="ctr" eaLnBrk="1" hangingPunct="1"/>
            <a:r>
              <a:rPr lang="it-IT" altLang="it-IT" sz="3200" b="1">
                <a:solidFill>
                  <a:srgbClr val="003300"/>
                </a:solidFill>
                <a:latin typeface="Century Gothic" pitchFamily="34" charset="0"/>
              </a:rPr>
              <a:t>MOVIMENTI del TORACE REGOLARI, RITMICI che AVVENGONO </a:t>
            </a:r>
          </a:p>
          <a:p>
            <a:pPr algn="ctr" eaLnBrk="1" hangingPunct="1"/>
            <a:r>
              <a:rPr lang="it-IT" altLang="it-IT" sz="3200" b="1">
                <a:solidFill>
                  <a:srgbClr val="003300"/>
                </a:solidFill>
                <a:latin typeface="Century Gothic" pitchFamily="34" charset="0"/>
              </a:rPr>
              <a:t>per circa 12-20 volte al minuto</a:t>
            </a:r>
          </a:p>
        </p:txBody>
      </p:sp>
      <p:sp>
        <p:nvSpPr>
          <p:cNvPr id="9" name="Segnaposto contenuto 2"/>
          <p:cNvSpPr txBox="1">
            <a:spLocks/>
          </p:cNvSpPr>
          <p:nvPr/>
        </p:nvSpPr>
        <p:spPr>
          <a:xfrm>
            <a:off x="467544" y="343448"/>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Valutazione del Respiro</a:t>
            </a:r>
          </a:p>
        </p:txBody>
      </p:sp>
      <p:sp>
        <p:nvSpPr>
          <p:cNvPr id="10"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numero diapositiva 6"/>
          <p:cNvSpPr>
            <a:spLocks noGrp="1"/>
          </p:cNvSpPr>
          <p:nvPr>
            <p:ph type="sldNum" sz="quarter" idx="4294967295"/>
          </p:nvPr>
        </p:nvSpPr>
        <p:spPr bwMode="auto">
          <a:xfrm>
            <a:off x="2987675" y="6519863"/>
            <a:ext cx="3671888" cy="365125"/>
          </a:xfrm>
          <a:prstGeom prst="rect">
            <a:avLst/>
          </a:prstGeom>
          <a:noFill/>
          <a:ln>
            <a:miter lim="800000"/>
            <a:headEnd/>
            <a:tailEnd/>
          </a:ln>
        </p:spPr>
        <p:txBody>
          <a:bodyPr/>
          <a:lstStyle/>
          <a:p>
            <a:pPr algn="ctr" eaLnBrk="1" hangingPunct="1"/>
            <a:fld id="{50D86AF9-792D-4893-9CCB-D9CACA9A29C9}" type="slidenum">
              <a:rPr lang="it-IT" altLang="it-IT" sz="1400">
                <a:latin typeface="Calibri" pitchFamily="34" charset="0"/>
              </a:rPr>
              <a:pPr algn="ctr" eaLnBrk="1" hangingPunct="1"/>
              <a:t>15</a:t>
            </a:fld>
            <a:endParaRPr lang="it-IT" altLang="it-IT" sz="1400">
              <a:latin typeface="Calibri" pitchFamily="34" charset="0"/>
            </a:endParaRPr>
          </a:p>
        </p:txBody>
      </p:sp>
      <p:sp>
        <p:nvSpPr>
          <p:cNvPr id="3" name="Segnaposto contenuto 2"/>
          <p:cNvSpPr>
            <a:spLocks noGrp="1"/>
          </p:cNvSpPr>
          <p:nvPr>
            <p:ph idx="4294967295"/>
          </p:nvPr>
        </p:nvSpPr>
        <p:spPr>
          <a:xfrm>
            <a:off x="468313" y="2027238"/>
            <a:ext cx="8351837" cy="4187825"/>
          </a:xfrm>
          <a:prstGeom prst="rect">
            <a:avLst/>
          </a:prstGeom>
        </p:spPr>
        <p:txBody>
          <a:bodyPr/>
          <a:lstStyle/>
          <a:p>
            <a:pPr algn="ctr" eaLnBrk="1" fontAlgn="auto" hangingPunct="1">
              <a:spcAft>
                <a:spcPts val="0"/>
              </a:spcAft>
              <a:buFont typeface="Wingdings 2" pitchFamily="18" charset="2"/>
              <a:buNone/>
              <a:defRPr/>
            </a:pPr>
            <a:endParaRPr lang="it-IT" sz="2800" b="1" dirty="0">
              <a:solidFill>
                <a:srgbClr val="002060"/>
              </a:solidFill>
              <a:effectLst>
                <a:outerShdw blurRad="38100" dist="38100" dir="2700000" algn="tl">
                  <a:srgbClr val="000000">
                    <a:alpha val="43137"/>
                  </a:srgbClr>
                </a:outerShdw>
              </a:effectLst>
              <a:latin typeface="Century Gothic" pitchFamily="34" charset="0"/>
            </a:endParaRPr>
          </a:p>
          <a:p>
            <a:pPr eaLnBrk="1" fontAlgn="auto" hangingPunct="1">
              <a:spcAft>
                <a:spcPts val="0"/>
              </a:spcAft>
              <a:buFontTx/>
              <a:buChar char="-"/>
              <a:defRPr/>
            </a:pPr>
            <a:r>
              <a:rPr lang="it-IT" sz="2800" b="1" dirty="0">
                <a:solidFill>
                  <a:srgbClr val="002060"/>
                </a:solidFill>
                <a:latin typeface="Century Gothic" pitchFamily="34" charset="0"/>
              </a:rPr>
              <a:t>Allerta il Sistema d’Emergenza Sanitaria-118</a:t>
            </a:r>
          </a:p>
          <a:p>
            <a:pPr eaLnBrk="1" fontAlgn="auto" hangingPunct="1">
              <a:spcAft>
                <a:spcPts val="0"/>
              </a:spcAft>
              <a:buFontTx/>
              <a:buChar char="-"/>
              <a:defRPr/>
            </a:pPr>
            <a:r>
              <a:rPr lang="it-IT" sz="2800" b="1" dirty="0">
                <a:solidFill>
                  <a:srgbClr val="002060"/>
                </a:solidFill>
                <a:latin typeface="Century Gothic" pitchFamily="34" charset="0"/>
              </a:rPr>
              <a:t>Posiziona la vittima su un fianco</a:t>
            </a:r>
            <a:endParaRPr lang="it-IT" sz="2800" b="1" dirty="0">
              <a:solidFill>
                <a:srgbClr val="C00000"/>
              </a:solidFill>
              <a:latin typeface="Century Gothic" pitchFamily="34" charset="0"/>
            </a:endParaRPr>
          </a:p>
          <a:p>
            <a:pPr eaLnBrk="1" fontAlgn="auto" hangingPunct="1">
              <a:spcAft>
                <a:spcPts val="0"/>
              </a:spcAft>
              <a:buFontTx/>
              <a:buChar char="-"/>
              <a:defRPr/>
            </a:pPr>
            <a:r>
              <a:rPr lang="it-IT" sz="2800" b="1" dirty="0">
                <a:solidFill>
                  <a:srgbClr val="002060"/>
                </a:solidFill>
                <a:latin typeface="Century Gothic" pitchFamily="34" charset="0"/>
              </a:rPr>
              <a:t>Controlla continuamente la presenza                  del respiro</a:t>
            </a:r>
          </a:p>
          <a:p>
            <a:pPr marL="0" indent="0" eaLnBrk="1" fontAlgn="auto" hangingPunct="1">
              <a:spcAft>
                <a:spcPts val="0"/>
              </a:spcAft>
              <a:buFont typeface="Arial" pitchFamily="34" charset="0"/>
              <a:buNone/>
              <a:defRPr/>
            </a:pPr>
            <a:endParaRPr lang="it-IT" sz="2800" b="1" dirty="0">
              <a:solidFill>
                <a:srgbClr val="002060"/>
              </a:solidFill>
              <a:latin typeface="Century Gothic" pitchFamily="34" charset="0"/>
            </a:endParaRPr>
          </a:p>
        </p:txBody>
      </p:sp>
      <p:sp>
        <p:nvSpPr>
          <p:cNvPr id="8" name="Segnaposto contenuto 2"/>
          <p:cNvSpPr txBox="1">
            <a:spLocks/>
          </p:cNvSpPr>
          <p:nvPr/>
        </p:nvSpPr>
        <p:spPr>
          <a:xfrm>
            <a:off x="467544" y="1079351"/>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Se la vittima è INCOSCIENTE                     con respiro NORMALE</a:t>
            </a:r>
          </a:p>
        </p:txBody>
      </p:sp>
      <p:sp>
        <p:nvSpPr>
          <p:cNvPr id="9"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22"/>
          <p:cNvSpPr>
            <a:spLocks noGrp="1"/>
          </p:cNvSpPr>
          <p:nvPr>
            <p:ph type="sldNum" sz="quarter" idx="4294967295"/>
          </p:nvPr>
        </p:nvSpPr>
        <p:spPr bwMode="auto">
          <a:xfrm>
            <a:off x="1835150" y="6519863"/>
            <a:ext cx="3673475" cy="365125"/>
          </a:xfrm>
          <a:prstGeom prst="rect">
            <a:avLst/>
          </a:prstGeom>
          <a:noFill/>
          <a:ln>
            <a:miter lim="800000"/>
            <a:headEnd/>
            <a:tailEnd/>
          </a:ln>
        </p:spPr>
        <p:txBody>
          <a:bodyPr/>
          <a:lstStyle/>
          <a:p>
            <a:pPr algn="r" eaLnBrk="1" hangingPunct="1"/>
            <a:fld id="{E852D773-1ECC-487F-9B8C-1A58AE20F81F}" type="slidenum">
              <a:rPr lang="it-IT" altLang="it-IT" sz="1400">
                <a:latin typeface="Calibri" pitchFamily="34" charset="0"/>
              </a:rPr>
              <a:pPr algn="r" eaLnBrk="1" hangingPunct="1"/>
              <a:t>16</a:t>
            </a:fld>
            <a:endParaRPr lang="it-IT" altLang="it-IT" sz="1400">
              <a:latin typeface="Calibri" pitchFamily="34" charset="0"/>
            </a:endParaRPr>
          </a:p>
        </p:txBody>
      </p:sp>
      <p:sp>
        <p:nvSpPr>
          <p:cNvPr id="38915" name="Rectangle 7"/>
          <p:cNvSpPr>
            <a:spLocks noChangeArrowheads="1"/>
          </p:cNvSpPr>
          <p:nvPr/>
        </p:nvSpPr>
        <p:spPr bwMode="auto">
          <a:xfrm>
            <a:off x="4643438" y="1450975"/>
            <a:ext cx="4057650" cy="549275"/>
          </a:xfrm>
          <a:prstGeom prst="rect">
            <a:avLst/>
          </a:prstGeom>
          <a:noFill/>
          <a:ln w="9525">
            <a:noFill/>
            <a:miter lim="800000"/>
            <a:headEnd/>
            <a:tailEnd/>
          </a:ln>
        </p:spPr>
        <p:txBody>
          <a:bodyPr lIns="92075" tIns="46038" rIns="92075" bIns="46038" anchor="ctr"/>
          <a:lstStyle/>
          <a:p>
            <a:pPr algn="ctr" eaLnBrk="1" hangingPunct="1"/>
            <a:br>
              <a:rPr lang="it-IT" altLang="it-IT" sz="1100" b="1">
                <a:solidFill>
                  <a:srgbClr val="002060"/>
                </a:solidFill>
                <a:latin typeface="Century Gothic" pitchFamily="34" charset="0"/>
              </a:rPr>
            </a:br>
            <a:r>
              <a:rPr lang="it-IT" altLang="it-IT" sz="3200" b="1">
                <a:solidFill>
                  <a:srgbClr val="002060"/>
                </a:solidFill>
                <a:latin typeface="Century Gothic" pitchFamily="34" charset="0"/>
              </a:rPr>
              <a:t>Respiro ASSENTE</a:t>
            </a:r>
          </a:p>
        </p:txBody>
      </p:sp>
      <p:sp>
        <p:nvSpPr>
          <p:cNvPr id="38916" name="CasellaDiTesto 26"/>
          <p:cNvSpPr txBox="1">
            <a:spLocks noChangeArrowheads="1"/>
          </p:cNvSpPr>
          <p:nvPr/>
        </p:nvSpPr>
        <p:spPr bwMode="auto">
          <a:xfrm>
            <a:off x="5326063" y="2724150"/>
            <a:ext cx="2952750" cy="2062163"/>
          </a:xfrm>
          <a:prstGeom prst="rect">
            <a:avLst/>
          </a:prstGeom>
          <a:noFill/>
          <a:ln w="9525">
            <a:noFill/>
            <a:miter lim="800000"/>
            <a:headEnd/>
            <a:tailEnd/>
          </a:ln>
        </p:spPr>
        <p:txBody>
          <a:bodyPr>
            <a:spAutoFit/>
          </a:bodyPr>
          <a:lstStyle/>
          <a:p>
            <a:pPr algn="ctr" eaLnBrk="1" hangingPunct="1"/>
            <a:r>
              <a:rPr lang="it-IT" altLang="it-IT" sz="3200" b="1">
                <a:solidFill>
                  <a:srgbClr val="C00000"/>
                </a:solidFill>
                <a:latin typeface="Century Gothic" pitchFamily="34" charset="0"/>
              </a:rPr>
              <a:t>ASSENZA di QUALSIASI MOVIMENTO del TORACE</a:t>
            </a:r>
          </a:p>
        </p:txBody>
      </p:sp>
      <p:cxnSp>
        <p:nvCxnSpPr>
          <p:cNvPr id="3" name="Connettore 1 2"/>
          <p:cNvCxnSpPr/>
          <p:nvPr/>
        </p:nvCxnSpPr>
        <p:spPr>
          <a:xfrm>
            <a:off x="4572000" y="1557338"/>
            <a:ext cx="71438" cy="489585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9" name="Segnaposto contenuto 2"/>
          <p:cNvSpPr txBox="1">
            <a:spLocks/>
          </p:cNvSpPr>
          <p:nvPr/>
        </p:nvSpPr>
        <p:spPr>
          <a:xfrm>
            <a:off x="467544" y="343448"/>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Valutazione del Respiro</a:t>
            </a:r>
          </a:p>
        </p:txBody>
      </p:sp>
      <p:sp>
        <p:nvSpPr>
          <p:cNvPr id="10"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
        <p:nvSpPr>
          <p:cNvPr id="38920" name="Rectangle 7"/>
          <p:cNvSpPr>
            <a:spLocks noChangeArrowheads="1"/>
          </p:cNvSpPr>
          <p:nvPr/>
        </p:nvSpPr>
        <p:spPr bwMode="auto">
          <a:xfrm>
            <a:off x="214313" y="3165475"/>
            <a:ext cx="4286250" cy="549275"/>
          </a:xfrm>
          <a:prstGeom prst="rect">
            <a:avLst/>
          </a:prstGeom>
          <a:noFill/>
          <a:ln w="9525">
            <a:noFill/>
            <a:miter lim="800000"/>
            <a:headEnd/>
            <a:tailEnd/>
          </a:ln>
        </p:spPr>
        <p:txBody>
          <a:bodyPr lIns="92075" tIns="46038" rIns="92075" bIns="46038" anchor="ctr"/>
          <a:lstStyle/>
          <a:p>
            <a:pPr algn="ctr" eaLnBrk="1" hangingPunct="1"/>
            <a:br>
              <a:rPr lang="it-IT" altLang="it-IT" sz="1200" b="1">
                <a:solidFill>
                  <a:srgbClr val="002060"/>
                </a:solidFill>
                <a:latin typeface="Century Gothic" pitchFamily="34" charset="0"/>
              </a:rPr>
            </a:br>
            <a:r>
              <a:rPr lang="it-IT" altLang="it-IT" sz="3200" b="1">
                <a:solidFill>
                  <a:srgbClr val="002060"/>
                </a:solidFill>
                <a:latin typeface="Century Gothic" pitchFamily="34" charset="0"/>
              </a:rPr>
              <a:t>Respiro ANORMALE</a:t>
            </a:r>
            <a:r>
              <a:rPr lang="it-IT" altLang="it-IT" sz="3600" b="1">
                <a:solidFill>
                  <a:srgbClr val="002060"/>
                </a:solidFill>
                <a:latin typeface="Century Gothic" pitchFamily="34" charset="0"/>
              </a:rPr>
              <a:t>                          </a:t>
            </a:r>
          </a:p>
          <a:p>
            <a:pPr algn="ctr" eaLnBrk="1" hangingPunct="1"/>
            <a:endParaRPr lang="it-IT" altLang="it-IT" sz="3600" b="1" u="sng">
              <a:solidFill>
                <a:srgbClr val="002060"/>
              </a:solidFill>
              <a:latin typeface="Century Gothic" pitchFamily="34" charset="0"/>
            </a:endParaRPr>
          </a:p>
          <a:p>
            <a:pPr algn="ctr" eaLnBrk="1" hangingPunct="1"/>
            <a:r>
              <a:rPr lang="it-IT" altLang="it-IT" sz="3200" b="1" u="sng">
                <a:solidFill>
                  <a:srgbClr val="0070C0"/>
                </a:solidFill>
                <a:latin typeface="Century Gothic" pitchFamily="34" charset="0"/>
              </a:rPr>
              <a:t>LENTO</a:t>
            </a:r>
            <a:r>
              <a:rPr lang="it-IT" altLang="it-IT" sz="2400" b="1">
                <a:solidFill>
                  <a:srgbClr val="0070C0"/>
                </a:solidFill>
                <a:latin typeface="Century Gothic" pitchFamily="34" charset="0"/>
              </a:rPr>
              <a:t> (pochi atti respiratori al minuto)</a:t>
            </a:r>
            <a:r>
              <a:rPr lang="it-IT" altLang="it-IT" sz="3200" b="1">
                <a:solidFill>
                  <a:srgbClr val="0070C0"/>
                </a:solidFill>
                <a:latin typeface="Century Gothic" pitchFamily="34" charset="0"/>
              </a:rPr>
              <a:t>, russante, simile        al singhiozzo,</a:t>
            </a:r>
          </a:p>
          <a:p>
            <a:pPr algn="ctr" eaLnBrk="1" hangingPunct="1"/>
            <a:r>
              <a:rPr lang="it-IT" altLang="it-IT" sz="500" b="1">
                <a:solidFill>
                  <a:srgbClr val="0070C0"/>
                </a:solidFill>
                <a:latin typeface="Century Gothic" pitchFamily="34" charset="0"/>
              </a:rPr>
              <a:t> </a:t>
            </a:r>
          </a:p>
          <a:p>
            <a:pPr algn="ctr" eaLnBrk="1" hangingPunct="1"/>
            <a:r>
              <a:rPr lang="it-IT" altLang="it-IT" sz="3200" b="1">
                <a:solidFill>
                  <a:srgbClr val="0070C0"/>
                </a:solidFill>
                <a:latin typeface="Century Gothic" pitchFamily="34" charset="0"/>
              </a:rPr>
              <a:t>NON EFFICACE</a:t>
            </a:r>
          </a:p>
          <a:p>
            <a:pPr algn="ctr" eaLnBrk="1" hangingPunct="1"/>
            <a:endParaRPr lang="it-IT" altLang="it-IT" sz="2400" b="1">
              <a:solidFill>
                <a:srgbClr val="002060"/>
              </a:solidFill>
              <a:latin typeface="Century Gothic"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egnaposto numero diapositiva 22"/>
          <p:cNvSpPr>
            <a:spLocks noGrp="1"/>
          </p:cNvSpPr>
          <p:nvPr>
            <p:ph type="sldNum" sz="quarter" idx="4294967295"/>
          </p:nvPr>
        </p:nvSpPr>
        <p:spPr bwMode="auto">
          <a:xfrm>
            <a:off x="2916238" y="6324600"/>
            <a:ext cx="3671887" cy="365125"/>
          </a:xfrm>
          <a:prstGeom prst="rect">
            <a:avLst/>
          </a:prstGeom>
          <a:noFill/>
          <a:ln>
            <a:miter lim="800000"/>
            <a:headEnd/>
            <a:tailEnd/>
          </a:ln>
        </p:spPr>
        <p:txBody>
          <a:bodyPr/>
          <a:lstStyle/>
          <a:p>
            <a:pPr algn="ctr" eaLnBrk="1" hangingPunct="1"/>
            <a:fld id="{4AD1705D-31E7-480E-BC3F-A3EC6749796F}" type="slidenum">
              <a:rPr lang="it-IT" altLang="it-IT">
                <a:latin typeface="Calibri" pitchFamily="34" charset="0"/>
              </a:rPr>
              <a:pPr algn="ctr" eaLnBrk="1" hangingPunct="1"/>
              <a:t>17</a:t>
            </a:fld>
            <a:endParaRPr lang="it-IT" altLang="it-IT">
              <a:latin typeface="Calibri" pitchFamily="34" charset="0"/>
            </a:endParaRPr>
          </a:p>
        </p:txBody>
      </p:sp>
      <p:sp>
        <p:nvSpPr>
          <p:cNvPr id="13" name="Segnaposto contenuto 2"/>
          <p:cNvSpPr txBox="1">
            <a:spLocks/>
          </p:cNvSpPr>
          <p:nvPr/>
        </p:nvSpPr>
        <p:spPr>
          <a:xfrm>
            <a:off x="480219" y="508885"/>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spcAft>
                <a:spcPts val="0"/>
              </a:spcAft>
              <a:buFont typeface="Arial" pitchFamily="34" charset="0"/>
              <a:buNone/>
              <a:defRPr/>
            </a:pPr>
            <a:r>
              <a:rPr lang="it-IT" sz="3600"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Valutazione del Respiro</a:t>
            </a:r>
          </a:p>
        </p:txBody>
      </p:sp>
      <p:sp>
        <p:nvSpPr>
          <p:cNvPr id="10" name="Segnaposto contenuto 2"/>
          <p:cNvSpPr txBox="1">
            <a:spLocks/>
          </p:cNvSpPr>
          <p:nvPr/>
        </p:nvSpPr>
        <p:spPr>
          <a:xfrm>
            <a:off x="179512" y="186316"/>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pic>
        <p:nvPicPr>
          <p:cNvPr id="7" name="Resp_Anormale_ACC.mp4">
            <a:hlinkClick r:id="" action="ppaction://media"/>
          </p:cNvPr>
          <p:cNvPicPr>
            <a:picLocks noRot="1" noChangeAspect="1"/>
          </p:cNvPicPr>
          <p:nvPr>
            <a:videoFile r:link="rId1"/>
          </p:nvPr>
        </p:nvPicPr>
        <p:blipFill>
          <a:blip r:embed="rId4" cstate="print"/>
          <a:srcRect/>
          <a:stretch>
            <a:fillRect/>
          </a:stretch>
        </p:blipFill>
        <p:spPr bwMode="auto">
          <a:xfrm>
            <a:off x="957881" y="1354805"/>
            <a:ext cx="6858000" cy="3857625"/>
          </a:xfrm>
          <a:prstGeom prst="rect">
            <a:avLst/>
          </a:prstGeom>
          <a:noFill/>
          <a:ln w="9525">
            <a:noFill/>
            <a:miter lim="800000"/>
            <a:headEnd/>
            <a:tailEnd/>
          </a:ln>
        </p:spPr>
      </p:pic>
      <p:sp>
        <p:nvSpPr>
          <p:cNvPr id="40962" name="Rectangle 7"/>
          <p:cNvSpPr>
            <a:spLocks noChangeArrowheads="1"/>
          </p:cNvSpPr>
          <p:nvPr/>
        </p:nvSpPr>
        <p:spPr bwMode="auto">
          <a:xfrm>
            <a:off x="482810" y="5013319"/>
            <a:ext cx="7143750" cy="567531"/>
          </a:xfrm>
          <a:prstGeom prst="rect">
            <a:avLst/>
          </a:prstGeom>
          <a:noFill/>
          <a:ln w="9525">
            <a:noFill/>
            <a:miter lim="800000"/>
            <a:headEnd/>
            <a:tailEnd/>
          </a:ln>
        </p:spPr>
        <p:txBody>
          <a:bodyPr lIns="92075" tIns="46038" rIns="92075" bIns="46038" anchor="ctr"/>
          <a:lstStyle/>
          <a:p>
            <a:pPr algn="ctr" eaLnBrk="1" hangingPunct="1">
              <a:lnSpc>
                <a:spcPct val="150000"/>
              </a:lnSpc>
            </a:pPr>
            <a:br>
              <a:rPr lang="it-IT" altLang="it-IT" sz="1200" b="1" dirty="0">
                <a:solidFill>
                  <a:srgbClr val="002060"/>
                </a:solidFill>
                <a:latin typeface="Century Gothic" pitchFamily="34" charset="0"/>
              </a:rPr>
            </a:br>
            <a:r>
              <a:rPr lang="it-IT" altLang="it-IT" sz="3600" b="1" dirty="0">
                <a:solidFill>
                  <a:srgbClr val="002060"/>
                </a:solidFill>
                <a:latin typeface="Century Gothic" pitchFamily="34" charset="0"/>
              </a:rPr>
              <a:t>Respiro ANORMALE</a:t>
            </a:r>
            <a:endParaRPr lang="it-IT" altLang="it-IT" sz="2400" b="1" dirty="0">
              <a:solidFill>
                <a:srgbClr val="002060"/>
              </a:solidFill>
              <a:latin typeface="Century Gothic" pitchFamily="34" charset="0"/>
            </a:endParaRPr>
          </a:p>
        </p:txBody>
      </p:sp>
      <p:cxnSp>
        <p:nvCxnSpPr>
          <p:cNvPr id="3" name="Connettore a gomito 2">
            <a:extLst>
              <a:ext uri="{FF2B5EF4-FFF2-40B4-BE49-F238E27FC236}">
                <a16:creationId xmlns:a16="http://schemas.microsoft.com/office/drawing/2014/main" id="{42284C26-3206-43D0-92A6-226FC9D1706A}"/>
              </a:ext>
            </a:extLst>
          </p:cNvPr>
          <p:cNvCxnSpPr>
            <a:cxnSpLocks/>
          </p:cNvCxnSpPr>
          <p:nvPr/>
        </p:nvCxnSpPr>
        <p:spPr>
          <a:xfrm rot="5400000">
            <a:off x="2767737" y="3793526"/>
            <a:ext cx="1652061" cy="1355058"/>
          </a:xfrm>
          <a:prstGeom prst="bentConnector3">
            <a:avLst>
              <a:gd name="adj1" fmla="val 50000"/>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34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numero diapositiva 6"/>
          <p:cNvSpPr>
            <a:spLocks noGrp="1"/>
          </p:cNvSpPr>
          <p:nvPr>
            <p:ph type="sldNum" sz="quarter" idx="4294967295"/>
          </p:nvPr>
        </p:nvSpPr>
        <p:spPr bwMode="auto">
          <a:xfrm>
            <a:off x="2987675" y="6519863"/>
            <a:ext cx="3671888" cy="365125"/>
          </a:xfrm>
          <a:prstGeom prst="rect">
            <a:avLst/>
          </a:prstGeom>
          <a:noFill/>
          <a:ln>
            <a:miter lim="800000"/>
            <a:headEnd/>
            <a:tailEnd/>
          </a:ln>
        </p:spPr>
        <p:txBody>
          <a:bodyPr/>
          <a:lstStyle/>
          <a:p>
            <a:pPr algn="ctr" eaLnBrk="1" hangingPunct="1"/>
            <a:fld id="{65B0EAE4-E8A6-462C-9D4F-0406A2279999}" type="slidenum">
              <a:rPr lang="it-IT" altLang="it-IT" sz="1400">
                <a:latin typeface="Calibri" pitchFamily="34" charset="0"/>
              </a:rPr>
              <a:pPr algn="ctr" eaLnBrk="1" hangingPunct="1"/>
              <a:t>18</a:t>
            </a:fld>
            <a:endParaRPr lang="it-IT" altLang="it-IT" sz="1400">
              <a:latin typeface="Calibri" pitchFamily="34" charset="0"/>
            </a:endParaRPr>
          </a:p>
        </p:txBody>
      </p:sp>
      <p:sp>
        <p:nvSpPr>
          <p:cNvPr id="3" name="Segnaposto contenuto 2"/>
          <p:cNvSpPr>
            <a:spLocks noGrp="1"/>
          </p:cNvSpPr>
          <p:nvPr>
            <p:ph idx="4294967295"/>
          </p:nvPr>
        </p:nvSpPr>
        <p:spPr>
          <a:xfrm>
            <a:off x="468313" y="1884363"/>
            <a:ext cx="8351837" cy="4187825"/>
          </a:xfrm>
          <a:prstGeom prst="rect">
            <a:avLst/>
          </a:prstGeom>
        </p:spPr>
        <p:txBody>
          <a:bodyPr/>
          <a:lstStyle/>
          <a:p>
            <a:pPr algn="ctr" eaLnBrk="1" fontAlgn="auto" hangingPunct="1">
              <a:spcAft>
                <a:spcPts val="0"/>
              </a:spcAft>
              <a:buFont typeface="Wingdings 2" pitchFamily="18" charset="2"/>
              <a:buNone/>
              <a:defRPr/>
            </a:pPr>
            <a:endParaRPr lang="it-IT" sz="2600" b="1" dirty="0">
              <a:solidFill>
                <a:srgbClr val="002060"/>
              </a:solidFill>
              <a:effectLst>
                <a:outerShdw blurRad="38100" dist="38100" dir="2700000" algn="tl">
                  <a:srgbClr val="000000">
                    <a:alpha val="43137"/>
                  </a:srgbClr>
                </a:outerShdw>
              </a:effectLst>
              <a:latin typeface="Century Gothic" pitchFamily="34" charset="0"/>
            </a:endParaRPr>
          </a:p>
          <a:p>
            <a:pPr eaLnBrk="1" fontAlgn="auto" hangingPunct="1">
              <a:spcAft>
                <a:spcPts val="0"/>
              </a:spcAft>
              <a:buFontTx/>
              <a:buChar char="-"/>
              <a:defRPr/>
            </a:pPr>
            <a:r>
              <a:rPr lang="it-IT" sz="2600" b="1" dirty="0">
                <a:solidFill>
                  <a:srgbClr val="002060"/>
                </a:solidFill>
                <a:latin typeface="Century Gothic" pitchFamily="34" charset="0"/>
              </a:rPr>
              <a:t>Allerta il Sistema d’Emergenza Sanitaria-</a:t>
            </a:r>
            <a:r>
              <a:rPr lang="it-IT" sz="2400" b="1" dirty="0">
                <a:solidFill>
                  <a:srgbClr val="002060"/>
                </a:solidFill>
                <a:latin typeface="Century Gothic" pitchFamily="34" charset="0"/>
              </a:rPr>
              <a:t>118</a:t>
            </a:r>
          </a:p>
          <a:p>
            <a:pPr eaLnBrk="1" fontAlgn="auto" hangingPunct="1">
              <a:spcAft>
                <a:spcPts val="0"/>
              </a:spcAft>
              <a:buFontTx/>
              <a:buChar char="-"/>
              <a:defRPr/>
            </a:pPr>
            <a:r>
              <a:rPr lang="it-IT" sz="2600" b="1" dirty="0">
                <a:solidFill>
                  <a:srgbClr val="002060"/>
                </a:solidFill>
                <a:latin typeface="Century Gothic" pitchFamily="34" charset="0"/>
              </a:rPr>
              <a:t>Chiedi un Defibrillatore (DAE)</a:t>
            </a:r>
          </a:p>
          <a:p>
            <a:pPr eaLnBrk="1" fontAlgn="auto" hangingPunct="1">
              <a:spcAft>
                <a:spcPts val="0"/>
              </a:spcAft>
              <a:buFontTx/>
              <a:buChar char="-"/>
              <a:defRPr/>
            </a:pPr>
            <a:r>
              <a:rPr lang="it-IT" sz="2600" b="1" dirty="0">
                <a:solidFill>
                  <a:srgbClr val="002060"/>
                </a:solidFill>
                <a:latin typeface="Century Gothic" pitchFamily="34" charset="0"/>
              </a:rPr>
              <a:t>Posiziona la vittima su PIANO RIGIDO </a:t>
            </a:r>
            <a:r>
              <a:rPr lang="it-IT" sz="2400" b="1" i="1" dirty="0">
                <a:solidFill>
                  <a:srgbClr val="002060"/>
                </a:solidFill>
                <a:latin typeface="Century Gothic" pitchFamily="34" charset="0"/>
              </a:rPr>
              <a:t>(Pavimento)</a:t>
            </a:r>
            <a:endParaRPr lang="it-IT" sz="2600" b="1" i="1" dirty="0">
              <a:solidFill>
                <a:srgbClr val="C00000"/>
              </a:solidFill>
              <a:latin typeface="Century Gothic" pitchFamily="34" charset="0"/>
            </a:endParaRPr>
          </a:p>
          <a:p>
            <a:pPr eaLnBrk="1" fontAlgn="auto" hangingPunct="1">
              <a:spcAft>
                <a:spcPts val="0"/>
              </a:spcAft>
              <a:buFontTx/>
              <a:buChar char="-"/>
              <a:defRPr/>
            </a:pPr>
            <a:endParaRPr lang="it-IT" sz="1000" b="1" dirty="0">
              <a:solidFill>
                <a:srgbClr val="002060"/>
              </a:solidFill>
              <a:latin typeface="Century Gothic" pitchFamily="34" charset="0"/>
            </a:endParaRPr>
          </a:p>
          <a:p>
            <a:pPr marL="0" indent="0" algn="ctr" eaLnBrk="1" fontAlgn="auto" hangingPunct="1">
              <a:spcAft>
                <a:spcPts val="0"/>
              </a:spcAft>
              <a:buFont typeface="Arial" pitchFamily="34" charset="0"/>
              <a:buNone/>
              <a:defRPr/>
            </a:pPr>
            <a:r>
              <a:rPr lang="it-IT" b="1" dirty="0">
                <a:solidFill>
                  <a:srgbClr val="FF0000"/>
                </a:solidFill>
                <a:latin typeface="Century Gothic" pitchFamily="34" charset="0"/>
              </a:rPr>
              <a:t>Inizia IMMEDIATAMENTE le               Compressioni Toraciche Esterne (CTE)</a:t>
            </a:r>
            <a:r>
              <a:rPr lang="it-IT" b="1" dirty="0">
                <a:solidFill>
                  <a:srgbClr val="002060"/>
                </a:solidFill>
                <a:latin typeface="Century Gothic" pitchFamily="34" charset="0"/>
              </a:rPr>
              <a:t> </a:t>
            </a:r>
          </a:p>
          <a:p>
            <a:pPr marL="0" indent="0" eaLnBrk="1" fontAlgn="auto" hangingPunct="1">
              <a:spcAft>
                <a:spcPts val="0"/>
              </a:spcAft>
              <a:buFont typeface="Arial" pitchFamily="34" charset="0"/>
              <a:buNone/>
              <a:defRPr/>
            </a:pPr>
            <a:endParaRPr lang="it-IT" sz="2400" b="1" dirty="0">
              <a:solidFill>
                <a:srgbClr val="002060"/>
              </a:solidFill>
              <a:latin typeface="Century Gothic" pitchFamily="34" charset="0"/>
            </a:endParaRPr>
          </a:p>
          <a:p>
            <a:pPr marL="0" indent="0" algn="ctr" eaLnBrk="1" fontAlgn="auto" hangingPunct="1">
              <a:spcAft>
                <a:spcPts val="0"/>
              </a:spcAft>
              <a:buFont typeface="Arial" pitchFamily="34" charset="0"/>
              <a:buNone/>
              <a:defRPr/>
            </a:pPr>
            <a:r>
              <a:rPr lang="it-IT" sz="2000" b="1" i="1" dirty="0">
                <a:solidFill>
                  <a:srgbClr val="002060"/>
                </a:solidFill>
                <a:latin typeface="Century Gothic" pitchFamily="34" charset="0"/>
              </a:rPr>
              <a:t>Appena possibile, scopri il torace della vittima                                    quanto basta per le manovre </a:t>
            </a:r>
            <a:r>
              <a:rPr lang="it-IT" sz="2000" b="1" i="1" dirty="0" err="1">
                <a:solidFill>
                  <a:srgbClr val="002060"/>
                </a:solidFill>
                <a:latin typeface="Century Gothic" pitchFamily="34" charset="0"/>
              </a:rPr>
              <a:t>rianimatorie</a:t>
            </a:r>
            <a:r>
              <a:rPr lang="it-IT" sz="2000" b="1" i="1" dirty="0">
                <a:solidFill>
                  <a:srgbClr val="002060"/>
                </a:solidFill>
                <a:latin typeface="Century Gothic" pitchFamily="34" charset="0"/>
              </a:rPr>
              <a:t>.</a:t>
            </a:r>
          </a:p>
          <a:p>
            <a:pPr marL="0" indent="0" algn="ctr" eaLnBrk="1" fontAlgn="auto" hangingPunct="1">
              <a:spcAft>
                <a:spcPts val="0"/>
              </a:spcAft>
              <a:buFont typeface="Arial" pitchFamily="34" charset="0"/>
              <a:buNone/>
              <a:defRPr/>
            </a:pPr>
            <a:r>
              <a:rPr lang="it-IT" b="1" dirty="0">
                <a:solidFill>
                  <a:srgbClr val="FF0000"/>
                </a:solidFill>
                <a:effectLst>
                  <a:outerShdw blurRad="38100" dist="38100" dir="2700000" algn="tl">
                    <a:srgbClr val="000000">
                      <a:alpha val="43137"/>
                    </a:srgbClr>
                  </a:outerShdw>
                </a:effectLst>
                <a:latin typeface="Century Gothic" pitchFamily="34" charset="0"/>
              </a:rPr>
              <a:t> </a:t>
            </a:r>
            <a:endParaRPr lang="it-IT" sz="2600" b="1" dirty="0">
              <a:solidFill>
                <a:srgbClr val="002060"/>
              </a:solidFill>
              <a:latin typeface="Century Gothic" pitchFamily="34" charset="0"/>
            </a:endParaRPr>
          </a:p>
        </p:txBody>
      </p:sp>
      <p:sp>
        <p:nvSpPr>
          <p:cNvPr id="5" name="Segnaposto contenuto 2"/>
          <p:cNvSpPr txBox="1">
            <a:spLocks/>
          </p:cNvSpPr>
          <p:nvPr/>
        </p:nvSpPr>
        <p:spPr>
          <a:xfrm>
            <a:off x="467544" y="781667"/>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sz="2800"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Se la vittima è INCOSCIENTE                               con respiro ANORMALE o ASSENTE</a:t>
            </a:r>
          </a:p>
        </p:txBody>
      </p:sp>
      <p:sp>
        <p:nvSpPr>
          <p:cNvPr id="6"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numero diapositiva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it-IT" altLang="it-IT" sz="1800" b="0" dirty="0"/>
              <a:t>www.areu.lombardia.it                                                                   </a:t>
            </a:r>
          </a:p>
        </p:txBody>
      </p:sp>
      <p:pic>
        <p:nvPicPr>
          <p:cNvPr id="45059" name="Immagine 1"/>
          <p:cNvPicPr>
            <a:picLocks noChangeAspect="1"/>
          </p:cNvPicPr>
          <p:nvPr/>
        </p:nvPicPr>
        <p:blipFill>
          <a:blip r:embed="rId3" cstate="print"/>
          <a:srcRect/>
          <a:stretch>
            <a:fillRect/>
          </a:stretch>
        </p:blipFill>
        <p:spPr bwMode="auto">
          <a:xfrm>
            <a:off x="4859338" y="260350"/>
            <a:ext cx="3922712" cy="6048375"/>
          </a:xfrm>
          <a:prstGeom prst="rect">
            <a:avLst/>
          </a:prstGeom>
          <a:noFill/>
          <a:ln w="9525">
            <a:noFill/>
            <a:miter lim="800000"/>
            <a:headEnd/>
            <a:tailEnd/>
          </a:ln>
        </p:spPr>
      </p:pic>
      <p:sp>
        <p:nvSpPr>
          <p:cNvPr id="6" name="Rettangolo 5"/>
          <p:cNvSpPr/>
          <p:nvPr/>
        </p:nvSpPr>
        <p:spPr>
          <a:xfrm>
            <a:off x="251520" y="2276872"/>
            <a:ext cx="4161652" cy="160043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it-IT"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Enfatizzato l’Uso</a:t>
            </a:r>
          </a:p>
          <a:p>
            <a:pPr algn="ctr" eaLnBrk="1" fontAlgn="auto" hangingPunct="1">
              <a:spcBef>
                <a:spcPts val="0"/>
              </a:spcBef>
              <a:spcAft>
                <a:spcPts val="0"/>
              </a:spcAft>
              <a:defRPr/>
            </a:pPr>
            <a:r>
              <a:rPr lang="it-IT"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del Cellulare</a:t>
            </a: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efalusport.it/images/ClipArtSPORTS-300x263.jpg"/>
          <p:cNvPicPr>
            <a:picLocks noChangeAspect="1" noChangeArrowheads="1"/>
          </p:cNvPicPr>
          <p:nvPr/>
        </p:nvPicPr>
        <p:blipFill>
          <a:blip r:embed="rId3" cstate="print"/>
          <a:srcRect/>
          <a:stretch>
            <a:fillRect/>
          </a:stretch>
        </p:blipFill>
        <p:spPr bwMode="auto">
          <a:xfrm rot="-605452">
            <a:off x="4552950" y="4362450"/>
            <a:ext cx="1785938" cy="1565275"/>
          </a:xfrm>
          <a:prstGeom prst="rect">
            <a:avLst/>
          </a:prstGeom>
          <a:noFill/>
          <a:ln w="9525">
            <a:noFill/>
            <a:miter lim="800000"/>
            <a:headEnd/>
            <a:tailEnd/>
          </a:ln>
        </p:spPr>
      </p:pic>
      <p:sp>
        <p:nvSpPr>
          <p:cNvPr id="3" name="Segnaposto contenuto 2"/>
          <p:cNvSpPr>
            <a:spLocks noGrp="1"/>
          </p:cNvSpPr>
          <p:nvPr>
            <p:ph idx="4294967295"/>
          </p:nvPr>
        </p:nvSpPr>
        <p:spPr>
          <a:xfrm>
            <a:off x="601911" y="343448"/>
            <a:ext cx="8183562" cy="642937"/>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entury Gothic" pitchFamily="34" charset="0"/>
              </a:rPr>
              <a:t>A CHI E’ RIVOLTO ?</a:t>
            </a:r>
          </a:p>
        </p:txBody>
      </p:sp>
      <p:sp>
        <p:nvSpPr>
          <p:cNvPr id="5" name="Rettangolo 4"/>
          <p:cNvSpPr/>
          <p:nvPr/>
        </p:nvSpPr>
        <p:spPr>
          <a:xfrm>
            <a:off x="323850" y="1268413"/>
            <a:ext cx="8348663" cy="954087"/>
          </a:xfrm>
          <a:prstGeom prst="rect">
            <a:avLst/>
          </a:prstGeom>
          <a:solidFill>
            <a:schemeClr val="bg1"/>
          </a:solidFill>
          <a:ln w="28575">
            <a:solidFill>
              <a:schemeClr val="bg1"/>
            </a:solidFill>
          </a:ln>
          <a:effectLst/>
        </p:spPr>
        <p:style>
          <a:lnRef idx="3">
            <a:schemeClr val="lt1"/>
          </a:lnRef>
          <a:fillRef idx="1">
            <a:schemeClr val="accent1"/>
          </a:fillRef>
          <a:effectRef idx="1">
            <a:schemeClr val="accent1"/>
          </a:effectRef>
          <a:fontRef idx="minor">
            <a:schemeClr val="lt1"/>
          </a:fontRef>
        </p:style>
        <p:txBody>
          <a:bodyPr>
            <a:spAutoFit/>
          </a:bodyPr>
          <a:lstStyle/>
          <a:p>
            <a:pPr algn="ctr" eaLnBrk="1" fontAlgn="auto" hangingPunct="1">
              <a:spcBef>
                <a:spcPts val="0"/>
              </a:spcBef>
              <a:spcAft>
                <a:spcPts val="0"/>
              </a:spcAft>
              <a:defRPr/>
            </a:pPr>
            <a:r>
              <a:rPr lang="it-IT" sz="2800" b="1" dirty="0">
                <a:solidFill>
                  <a:srgbClr val="002060"/>
                </a:solidFill>
                <a:latin typeface="Century Gothic" pitchFamily="34" charset="0"/>
              </a:rPr>
              <a:t>a QUALSIASI </a:t>
            </a:r>
            <a:r>
              <a:rPr lang="it-IT" sz="2800" b="1" u="sng" dirty="0">
                <a:solidFill>
                  <a:srgbClr val="002060"/>
                </a:solidFill>
                <a:latin typeface="Century Gothic" pitchFamily="34" charset="0"/>
              </a:rPr>
              <a:t>cittadino</a:t>
            </a:r>
            <a:r>
              <a:rPr lang="it-IT" sz="2800" b="1" dirty="0">
                <a:solidFill>
                  <a:srgbClr val="002060"/>
                </a:solidFill>
                <a:latin typeface="Century Gothic" pitchFamily="34" charset="0"/>
              </a:rPr>
              <a:t> che possa trovarsi                 di fronte a una persona colta da malore</a:t>
            </a:r>
            <a:endParaRPr lang="it-IT" sz="2800" b="1" dirty="0">
              <a:solidFill>
                <a:srgbClr val="002060"/>
              </a:solidFill>
            </a:endParaRPr>
          </a:p>
        </p:txBody>
      </p:sp>
      <p:pic>
        <p:nvPicPr>
          <p:cNvPr id="2" name="Immagine 1"/>
          <p:cNvPicPr>
            <a:picLocks noChangeAspect="1"/>
          </p:cNvPicPr>
          <p:nvPr/>
        </p:nvPicPr>
        <p:blipFill>
          <a:blip r:embed="rId4" cstate="print"/>
          <a:srcRect/>
          <a:stretch>
            <a:fillRect/>
          </a:stretch>
        </p:blipFill>
        <p:spPr bwMode="auto">
          <a:xfrm>
            <a:off x="1979613" y="2093913"/>
            <a:ext cx="5021262" cy="2379662"/>
          </a:xfrm>
          <a:prstGeom prst="rect">
            <a:avLst/>
          </a:prstGeom>
          <a:noFill/>
          <a:ln w="9525">
            <a:noFill/>
            <a:miter lim="800000"/>
            <a:headEnd/>
            <a:tailEnd/>
          </a:ln>
        </p:spPr>
      </p:pic>
      <p:pic>
        <p:nvPicPr>
          <p:cNvPr id="7" name="Immagine 6"/>
          <p:cNvPicPr>
            <a:picLocks noChangeAspect="1"/>
          </p:cNvPicPr>
          <p:nvPr/>
        </p:nvPicPr>
        <p:blipFill>
          <a:blip r:embed="rId5" cstate="print"/>
          <a:srcRect/>
          <a:stretch>
            <a:fillRect/>
          </a:stretch>
        </p:blipFill>
        <p:spPr bwMode="auto">
          <a:xfrm>
            <a:off x="120650" y="3582988"/>
            <a:ext cx="2120900" cy="2078037"/>
          </a:xfrm>
          <a:prstGeom prst="rect">
            <a:avLst/>
          </a:prstGeom>
          <a:noFill/>
          <a:ln w="9525">
            <a:noFill/>
            <a:miter lim="800000"/>
            <a:headEnd/>
            <a:tailEnd/>
          </a:ln>
        </p:spPr>
      </p:pic>
      <p:pic>
        <p:nvPicPr>
          <p:cNvPr id="13" name="Immagine 12"/>
          <p:cNvPicPr>
            <a:picLocks noChangeAspect="1"/>
          </p:cNvPicPr>
          <p:nvPr/>
        </p:nvPicPr>
        <p:blipFill>
          <a:blip r:embed="rId6" cstate="print"/>
          <a:srcRect/>
          <a:stretch>
            <a:fillRect/>
          </a:stretch>
        </p:blipFill>
        <p:spPr bwMode="auto">
          <a:xfrm>
            <a:off x="2051050" y="4579938"/>
            <a:ext cx="1349375" cy="2074862"/>
          </a:xfrm>
          <a:prstGeom prst="rect">
            <a:avLst/>
          </a:prstGeom>
          <a:noFill/>
          <a:ln w="9525">
            <a:noFill/>
            <a:miter lim="800000"/>
            <a:headEnd/>
            <a:tailEnd/>
          </a:ln>
        </p:spPr>
      </p:pic>
      <p:pic>
        <p:nvPicPr>
          <p:cNvPr id="14" name="Immagine 13" descr="casalinga_aspira.gif"/>
          <p:cNvPicPr>
            <a:picLocks noChangeAspect="1"/>
          </p:cNvPicPr>
          <p:nvPr/>
        </p:nvPicPr>
        <p:blipFill>
          <a:blip r:embed="rId7" cstate="print"/>
          <a:srcRect/>
          <a:stretch>
            <a:fillRect/>
          </a:stretch>
        </p:blipFill>
        <p:spPr bwMode="auto">
          <a:xfrm flipH="1">
            <a:off x="3357563" y="5357813"/>
            <a:ext cx="1466850" cy="1500187"/>
          </a:xfrm>
          <a:prstGeom prst="rect">
            <a:avLst/>
          </a:prstGeom>
          <a:noFill/>
          <a:ln w="9525">
            <a:noFill/>
            <a:miter lim="800000"/>
            <a:headEnd/>
            <a:tailEnd/>
          </a:ln>
        </p:spPr>
      </p:pic>
      <p:pic>
        <p:nvPicPr>
          <p:cNvPr id="15" name="Immagine 14"/>
          <p:cNvPicPr>
            <a:picLocks noChangeAspect="1"/>
          </p:cNvPicPr>
          <p:nvPr/>
        </p:nvPicPr>
        <p:blipFill>
          <a:blip r:embed="rId8" cstate="print"/>
          <a:srcRect/>
          <a:stretch>
            <a:fillRect/>
          </a:stretch>
        </p:blipFill>
        <p:spPr bwMode="auto">
          <a:xfrm>
            <a:off x="7019925" y="3789363"/>
            <a:ext cx="1846263" cy="1858962"/>
          </a:xfrm>
          <a:prstGeom prst="rect">
            <a:avLst/>
          </a:prstGeom>
          <a:noFill/>
          <a:ln w="9525">
            <a:noFill/>
            <a:miter lim="800000"/>
            <a:headEnd/>
            <a:tailEnd/>
          </a:ln>
        </p:spPr>
      </p:pic>
      <p:pic>
        <p:nvPicPr>
          <p:cNvPr id="16" name="Immagine 15"/>
          <p:cNvPicPr>
            <a:picLocks noChangeAspect="1"/>
          </p:cNvPicPr>
          <p:nvPr/>
        </p:nvPicPr>
        <p:blipFill>
          <a:blip r:embed="rId9" cstate="print"/>
          <a:srcRect/>
          <a:stretch>
            <a:fillRect/>
          </a:stretch>
        </p:blipFill>
        <p:spPr bwMode="auto">
          <a:xfrm>
            <a:off x="5945188" y="5357813"/>
            <a:ext cx="1665287" cy="1406525"/>
          </a:xfrm>
          <a:prstGeom prst="rect">
            <a:avLst/>
          </a:prstGeom>
          <a:noFill/>
          <a:ln w="9525">
            <a:noFill/>
            <a:miter lim="800000"/>
            <a:headEnd/>
            <a:tailEnd/>
          </a:ln>
        </p:spPr>
      </p:pic>
      <p:pic>
        <p:nvPicPr>
          <p:cNvPr id="10251" name="Picture 3"/>
          <p:cNvPicPr>
            <a:picLocks noChangeAspect="1" noChangeArrowheads="1"/>
          </p:cNvPicPr>
          <p:nvPr/>
        </p:nvPicPr>
        <p:blipFill>
          <a:blip r:embed="rId10" cstate="print"/>
          <a:srcRect/>
          <a:stretch>
            <a:fillRect/>
          </a:stretch>
        </p:blipFill>
        <p:spPr bwMode="auto">
          <a:xfrm>
            <a:off x="7500938" y="2357438"/>
            <a:ext cx="622300" cy="609600"/>
          </a:xfrm>
          <a:prstGeom prst="rect">
            <a:avLst/>
          </a:prstGeom>
          <a:noFill/>
          <a:ln w="9525">
            <a:noFill/>
            <a:miter lim="800000"/>
            <a:headEnd/>
            <a:tailEnd/>
          </a:ln>
        </p:spPr>
      </p:pic>
      <p:pic>
        <p:nvPicPr>
          <p:cNvPr id="10252" name="Picture 4"/>
          <p:cNvPicPr>
            <a:picLocks noChangeAspect="1" noChangeArrowheads="1"/>
          </p:cNvPicPr>
          <p:nvPr/>
        </p:nvPicPr>
        <p:blipFill>
          <a:blip r:embed="rId11" cstate="print"/>
          <a:srcRect/>
          <a:stretch>
            <a:fillRect/>
          </a:stretch>
        </p:blipFill>
        <p:spPr bwMode="auto">
          <a:xfrm>
            <a:off x="8001000" y="2857500"/>
            <a:ext cx="609600" cy="647700"/>
          </a:xfrm>
          <a:prstGeom prst="rect">
            <a:avLst/>
          </a:prstGeom>
          <a:noFill/>
          <a:ln w="9525">
            <a:noFill/>
            <a:miter lim="800000"/>
            <a:headEnd/>
            <a:tailEnd/>
          </a:ln>
        </p:spPr>
      </p:pic>
      <p:pic>
        <p:nvPicPr>
          <p:cNvPr id="10253" name="Picture 5"/>
          <p:cNvPicPr>
            <a:picLocks noChangeAspect="1" noChangeArrowheads="1"/>
          </p:cNvPicPr>
          <p:nvPr/>
        </p:nvPicPr>
        <p:blipFill>
          <a:blip r:embed="rId12" cstate="print"/>
          <a:srcRect/>
          <a:stretch>
            <a:fillRect/>
          </a:stretch>
        </p:blipFill>
        <p:spPr bwMode="auto">
          <a:xfrm>
            <a:off x="8429625" y="3357563"/>
            <a:ext cx="647700" cy="685800"/>
          </a:xfrm>
          <a:prstGeom prst="rect">
            <a:avLst/>
          </a:prstGeom>
          <a:noFill/>
          <a:ln w="9525">
            <a:noFill/>
            <a:miter lim="800000"/>
            <a:headEnd/>
            <a:tailEnd/>
          </a:ln>
        </p:spPr>
      </p:pic>
      <p:pic>
        <p:nvPicPr>
          <p:cNvPr id="10254" name="Picture 6"/>
          <p:cNvPicPr>
            <a:picLocks noChangeAspect="1" noChangeArrowheads="1"/>
          </p:cNvPicPr>
          <p:nvPr/>
        </p:nvPicPr>
        <p:blipFill>
          <a:blip r:embed="rId13" cstate="print"/>
          <a:srcRect/>
          <a:stretch>
            <a:fillRect/>
          </a:stretch>
        </p:blipFill>
        <p:spPr bwMode="auto">
          <a:xfrm>
            <a:off x="8286750" y="2071688"/>
            <a:ext cx="635000" cy="67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uppo 14"/>
          <p:cNvGrpSpPr>
            <a:grpSpLocks/>
          </p:cNvGrpSpPr>
          <p:nvPr/>
        </p:nvGrpSpPr>
        <p:grpSpPr bwMode="auto">
          <a:xfrm>
            <a:off x="669925" y="2182813"/>
            <a:ext cx="2854325" cy="3889375"/>
            <a:chOff x="2508344" y="2101850"/>
            <a:chExt cx="3916269" cy="4640263"/>
          </a:xfrm>
        </p:grpSpPr>
        <p:pic>
          <p:nvPicPr>
            <p:cNvPr id="47113" name="Picture 5"/>
            <p:cNvPicPr>
              <a:picLocks noChangeAspect="1" noChangeArrowheads="1"/>
            </p:cNvPicPr>
            <p:nvPr/>
          </p:nvPicPr>
          <p:blipFill>
            <a:blip r:embed="rId3" cstate="print"/>
            <a:srcRect l="50252" t="22475" r="29749" b="41013"/>
            <a:stretch>
              <a:fillRect/>
            </a:stretch>
          </p:blipFill>
          <p:spPr bwMode="auto">
            <a:xfrm>
              <a:off x="2513013" y="2101850"/>
              <a:ext cx="3911600" cy="4640263"/>
            </a:xfrm>
            <a:prstGeom prst="rect">
              <a:avLst/>
            </a:prstGeom>
            <a:noFill/>
            <a:ln w="9525">
              <a:noFill/>
              <a:miter lim="800000"/>
              <a:headEnd/>
              <a:tailEnd/>
            </a:ln>
          </p:spPr>
        </p:pic>
        <p:sp>
          <p:nvSpPr>
            <p:cNvPr id="47114" name="Line 6"/>
            <p:cNvSpPr>
              <a:spLocks noChangeShapeType="1"/>
            </p:cNvSpPr>
            <p:nvPr/>
          </p:nvSpPr>
          <p:spPr bwMode="auto">
            <a:xfrm flipV="1">
              <a:off x="2824163" y="3146424"/>
              <a:ext cx="1265237" cy="1241346"/>
            </a:xfrm>
            <a:prstGeom prst="line">
              <a:avLst/>
            </a:prstGeom>
            <a:noFill/>
            <a:ln w="57150">
              <a:solidFill>
                <a:srgbClr val="FF0000"/>
              </a:solidFill>
              <a:round/>
              <a:headEnd/>
              <a:tailEnd/>
            </a:ln>
          </p:spPr>
          <p:txBody>
            <a:bodyPr/>
            <a:lstStyle/>
            <a:p>
              <a:endParaRPr lang="it-IT"/>
            </a:p>
          </p:txBody>
        </p:sp>
        <p:sp>
          <p:nvSpPr>
            <p:cNvPr id="47115" name="Line 7"/>
            <p:cNvSpPr>
              <a:spLocks noChangeShapeType="1"/>
            </p:cNvSpPr>
            <p:nvPr/>
          </p:nvSpPr>
          <p:spPr bwMode="auto">
            <a:xfrm>
              <a:off x="2957513" y="3454400"/>
              <a:ext cx="0" cy="2514600"/>
            </a:xfrm>
            <a:prstGeom prst="line">
              <a:avLst/>
            </a:prstGeom>
            <a:noFill/>
            <a:ln w="57150">
              <a:solidFill>
                <a:srgbClr val="FF0000"/>
              </a:solidFill>
              <a:round/>
              <a:headEnd/>
              <a:tailEnd/>
            </a:ln>
          </p:spPr>
          <p:txBody>
            <a:bodyPr/>
            <a:lstStyle/>
            <a:p>
              <a:endParaRPr lang="it-IT"/>
            </a:p>
          </p:txBody>
        </p:sp>
        <p:sp>
          <p:nvSpPr>
            <p:cNvPr id="47116" name="Arc 8"/>
            <p:cNvSpPr>
              <a:spLocks/>
            </p:cNvSpPr>
            <p:nvPr/>
          </p:nvSpPr>
          <p:spPr bwMode="auto">
            <a:xfrm rot="2061565" flipH="1" flipV="1">
              <a:off x="2508344" y="4080133"/>
              <a:ext cx="442827" cy="363826"/>
            </a:xfrm>
            <a:custGeom>
              <a:avLst/>
              <a:gdLst>
                <a:gd name="T0" fmla="*/ 0 w 21600"/>
                <a:gd name="T1" fmla="*/ 0 h 39473"/>
                <a:gd name="T2" fmla="*/ 2147483646 w 21600"/>
                <a:gd name="T3" fmla="*/ 2147483646 h 39473"/>
                <a:gd name="T4" fmla="*/ 0 w 21600"/>
                <a:gd name="T5" fmla="*/ 2147483646 h 39473"/>
                <a:gd name="T6" fmla="*/ 0 60000 65536"/>
                <a:gd name="T7" fmla="*/ 0 60000 65536"/>
                <a:gd name="T8" fmla="*/ 0 60000 65536"/>
                <a:gd name="T9" fmla="*/ 0 w 21600"/>
                <a:gd name="T10" fmla="*/ 0 h 39473"/>
                <a:gd name="T11" fmla="*/ 21600 w 21600"/>
                <a:gd name="T12" fmla="*/ 39473 h 39473"/>
              </a:gdLst>
              <a:ahLst/>
              <a:cxnLst>
                <a:cxn ang="T6">
                  <a:pos x="T0" y="T1"/>
                </a:cxn>
                <a:cxn ang="T7">
                  <a:pos x="T2" y="T3"/>
                </a:cxn>
                <a:cxn ang="T8">
                  <a:pos x="T4" y="T5"/>
                </a:cxn>
              </a:cxnLst>
              <a:rect l="T9" t="T10" r="T11" b="T12"/>
              <a:pathLst>
                <a:path w="21600" h="39473" fill="none" extrusionOk="0">
                  <a:moveTo>
                    <a:pt x="-1" y="0"/>
                  </a:moveTo>
                  <a:cubicBezTo>
                    <a:pt x="11929" y="0"/>
                    <a:pt x="21600" y="9670"/>
                    <a:pt x="21600" y="21600"/>
                  </a:cubicBezTo>
                  <a:cubicBezTo>
                    <a:pt x="21600" y="28759"/>
                    <a:pt x="18052" y="35453"/>
                    <a:pt x="12129" y="39473"/>
                  </a:cubicBezTo>
                </a:path>
                <a:path w="21600" h="39473" stroke="0" extrusionOk="0">
                  <a:moveTo>
                    <a:pt x="-1" y="0"/>
                  </a:moveTo>
                  <a:cubicBezTo>
                    <a:pt x="11929" y="0"/>
                    <a:pt x="21600" y="9670"/>
                    <a:pt x="21600" y="21600"/>
                  </a:cubicBezTo>
                  <a:cubicBezTo>
                    <a:pt x="21600" y="28759"/>
                    <a:pt x="18052" y="35453"/>
                    <a:pt x="12129" y="39473"/>
                  </a:cubicBezTo>
                  <a:lnTo>
                    <a:pt x="0" y="21600"/>
                  </a:lnTo>
                  <a:lnTo>
                    <a:pt x="-1" y="0"/>
                  </a:lnTo>
                  <a:close/>
                </a:path>
              </a:pathLst>
            </a:custGeom>
            <a:noFill/>
            <a:ln w="38100">
              <a:solidFill>
                <a:srgbClr val="C00000"/>
              </a:solidFill>
              <a:round/>
              <a:headEnd type="arrow" w="sm" len="sm"/>
              <a:tailEnd type="arrow" w="sm" len="sm"/>
            </a:ln>
          </p:spPr>
          <p:txBody>
            <a:bodyPr wrap="none" anchor="ctr"/>
            <a:lstStyle/>
            <a:p>
              <a:endParaRPr lang="it-IT"/>
            </a:p>
          </p:txBody>
        </p:sp>
        <p:sp>
          <p:nvSpPr>
            <p:cNvPr id="47117" name="Line 9"/>
            <p:cNvSpPr>
              <a:spLocks noChangeShapeType="1"/>
            </p:cNvSpPr>
            <p:nvPr/>
          </p:nvSpPr>
          <p:spPr bwMode="auto">
            <a:xfrm>
              <a:off x="4341813" y="3071813"/>
              <a:ext cx="12700" cy="1574800"/>
            </a:xfrm>
            <a:prstGeom prst="line">
              <a:avLst/>
            </a:prstGeom>
            <a:noFill/>
            <a:ln w="57150">
              <a:solidFill>
                <a:srgbClr val="FF0000"/>
              </a:solidFill>
              <a:round/>
              <a:headEnd type="triangle" w="med" len="med"/>
              <a:tailEnd type="triangle" w="med" len="med"/>
            </a:ln>
          </p:spPr>
          <p:txBody>
            <a:bodyPr/>
            <a:lstStyle/>
            <a:p>
              <a:endParaRPr lang="it-IT"/>
            </a:p>
          </p:txBody>
        </p:sp>
      </p:grpSp>
      <p:sp>
        <p:nvSpPr>
          <p:cNvPr id="16" name="Rettangolo 15"/>
          <p:cNvSpPr/>
          <p:nvPr/>
        </p:nvSpPr>
        <p:spPr>
          <a:xfrm>
            <a:off x="684213" y="1976438"/>
            <a:ext cx="2951162"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7" name="Text Box 6"/>
          <p:cNvSpPr txBox="1">
            <a:spLocks noChangeArrowheads="1"/>
          </p:cNvSpPr>
          <p:nvPr/>
        </p:nvSpPr>
        <p:spPr bwMode="auto">
          <a:xfrm>
            <a:off x="3419475" y="2263775"/>
            <a:ext cx="5545138" cy="3786188"/>
          </a:xfrm>
          <a:prstGeom prst="rect">
            <a:avLst/>
          </a:prstGeom>
          <a:noFill/>
          <a:ln w="57150">
            <a:noFill/>
            <a:miter lim="800000"/>
            <a:headEnd/>
            <a:tailEnd/>
          </a:ln>
        </p:spPr>
        <p:txBody>
          <a:bodyPr>
            <a:spAutoFit/>
          </a:bodyPr>
          <a:lstStyle/>
          <a:p>
            <a:pPr marL="355600" indent="-355600" eaLnBrk="1" fontAlgn="auto" hangingPunct="1">
              <a:spcBef>
                <a:spcPct val="50000"/>
              </a:spcBef>
              <a:spcAft>
                <a:spcPts val="0"/>
              </a:spcAft>
              <a:buFont typeface="Wingdings" pitchFamily="2" charset="2"/>
              <a:buChar char="ü"/>
              <a:defRPr/>
            </a:pPr>
            <a:r>
              <a:rPr lang="it-IT" sz="2400" b="1" dirty="0">
                <a:solidFill>
                  <a:srgbClr val="002060"/>
                </a:solidFill>
                <a:latin typeface="Century Gothic" pitchFamily="34" charset="0"/>
                <a:cs typeface="+mn-cs"/>
              </a:rPr>
              <a:t>A lato del torace della vittima</a:t>
            </a:r>
          </a:p>
          <a:p>
            <a:pPr marL="355600" indent="-355600" eaLnBrk="1" fontAlgn="auto" hangingPunct="1">
              <a:spcBef>
                <a:spcPct val="50000"/>
              </a:spcBef>
              <a:spcAft>
                <a:spcPts val="0"/>
              </a:spcAft>
              <a:buFont typeface="Wingdings" pitchFamily="2" charset="2"/>
              <a:buChar char="ü"/>
              <a:defRPr/>
            </a:pPr>
            <a:r>
              <a:rPr lang="it-IT" sz="2400" b="1" dirty="0">
                <a:solidFill>
                  <a:srgbClr val="002060"/>
                </a:solidFill>
                <a:latin typeface="Century Gothic" pitchFamily="34" charset="0"/>
                <a:cs typeface="+mn-cs"/>
              </a:rPr>
              <a:t>Braccia perpendicolari al    torace del paziente</a:t>
            </a:r>
          </a:p>
          <a:p>
            <a:pPr eaLnBrk="1" fontAlgn="auto" hangingPunct="1">
              <a:spcBef>
                <a:spcPct val="50000"/>
              </a:spcBef>
              <a:spcAft>
                <a:spcPts val="0"/>
              </a:spcAft>
              <a:buFont typeface="Wingdings" pitchFamily="2" charset="2"/>
              <a:buChar char="ü"/>
              <a:defRPr/>
            </a:pPr>
            <a:r>
              <a:rPr lang="it-IT" sz="2400" b="1" dirty="0">
                <a:solidFill>
                  <a:srgbClr val="002060"/>
                </a:solidFill>
                <a:latin typeface="Century Gothic" pitchFamily="34" charset="0"/>
                <a:cs typeface="+mn-cs"/>
              </a:rPr>
              <a:t> Gomiti rigidi</a:t>
            </a:r>
          </a:p>
          <a:p>
            <a:pPr marL="355600" indent="-355600" eaLnBrk="1" fontAlgn="auto" hangingPunct="1">
              <a:spcBef>
                <a:spcPct val="50000"/>
              </a:spcBef>
              <a:spcAft>
                <a:spcPts val="0"/>
              </a:spcAft>
              <a:buFont typeface="Wingdings" pitchFamily="2" charset="2"/>
              <a:buChar char="ü"/>
              <a:defRPr/>
            </a:pPr>
            <a:r>
              <a:rPr lang="it-IT" sz="2400" b="1" dirty="0">
                <a:solidFill>
                  <a:srgbClr val="002060"/>
                </a:solidFill>
                <a:latin typeface="Century Gothic" pitchFamily="34" charset="0"/>
                <a:cs typeface="+mn-cs"/>
              </a:rPr>
              <a:t>Effettua le CTE facendo perno              sul bacino</a:t>
            </a:r>
          </a:p>
          <a:p>
            <a:pPr marL="355600" indent="-355600" eaLnBrk="1" fontAlgn="auto" hangingPunct="1">
              <a:spcBef>
                <a:spcPct val="50000"/>
              </a:spcBef>
              <a:spcAft>
                <a:spcPts val="0"/>
              </a:spcAft>
              <a:buFont typeface="Wingdings" pitchFamily="2" charset="2"/>
              <a:buChar char="ü"/>
              <a:defRPr/>
            </a:pPr>
            <a:r>
              <a:rPr lang="it-IT" sz="2400" b="1" dirty="0">
                <a:solidFill>
                  <a:srgbClr val="002060"/>
                </a:solidFill>
                <a:latin typeface="Century Gothic" pitchFamily="34" charset="0"/>
                <a:cs typeface="+mn-cs"/>
              </a:rPr>
              <a:t>Utilizza il peso del tuo corpo come forza di compressione</a:t>
            </a:r>
          </a:p>
        </p:txBody>
      </p:sp>
      <p:sp>
        <p:nvSpPr>
          <p:cNvPr id="47109" name="Segnaposto numero diapositiva 24"/>
          <p:cNvSpPr>
            <a:spLocks noGrp="1"/>
          </p:cNvSpPr>
          <p:nvPr>
            <p:ph type="sldNum" sz="quarter" idx="4294967295"/>
          </p:nvPr>
        </p:nvSpPr>
        <p:spPr bwMode="auto">
          <a:xfrm>
            <a:off x="5472113" y="6519863"/>
            <a:ext cx="3671887" cy="365125"/>
          </a:xfrm>
          <a:prstGeom prst="rect">
            <a:avLst/>
          </a:prstGeom>
          <a:noFill/>
          <a:ln>
            <a:miter lim="800000"/>
            <a:headEnd/>
            <a:tailEnd/>
          </a:ln>
        </p:spPr>
        <p:txBody>
          <a:bodyPr/>
          <a:lstStyle/>
          <a:p>
            <a:pPr algn="ctr" eaLnBrk="1" hangingPunct="1"/>
            <a:fld id="{8B81DCDF-227A-44F2-9569-88CED30138FF}" type="slidenum">
              <a:rPr lang="it-IT" altLang="it-IT" sz="1400">
                <a:latin typeface="Calibri" pitchFamily="34" charset="0"/>
              </a:rPr>
              <a:pPr algn="ctr" eaLnBrk="1" hangingPunct="1"/>
              <a:t>20</a:t>
            </a:fld>
            <a:endParaRPr lang="it-IT" altLang="it-IT" sz="1400">
              <a:latin typeface="Calibri" pitchFamily="34" charset="0"/>
            </a:endParaRPr>
          </a:p>
        </p:txBody>
      </p:sp>
      <p:sp>
        <p:nvSpPr>
          <p:cNvPr id="26" name="Segnaposto contenuto 2"/>
          <p:cNvSpPr txBox="1">
            <a:spLocks/>
          </p:cNvSpPr>
          <p:nvPr/>
        </p:nvSpPr>
        <p:spPr>
          <a:xfrm>
            <a:off x="467544" y="680164"/>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Compressioni Toraciche Esterne - CTE</a:t>
            </a:r>
          </a:p>
        </p:txBody>
      </p:sp>
      <p:sp>
        <p:nvSpPr>
          <p:cNvPr id="27" name="Rectangle 2"/>
          <p:cNvSpPr>
            <a:spLocks noChangeArrowheads="1"/>
          </p:cNvSpPr>
          <p:nvPr/>
        </p:nvSpPr>
        <p:spPr bwMode="auto">
          <a:xfrm>
            <a:off x="1014933" y="1328236"/>
            <a:ext cx="7229475" cy="470898"/>
          </a:xfrm>
          <a:prstGeom prst="rect">
            <a:avLst/>
          </a:prstGeom>
          <a:noFill/>
          <a:ln>
            <a:noFill/>
          </a:ln>
        </p:spPr>
        <p:txBody>
          <a:bodyPr lIns="0" tIns="0" rIns="0" bIns="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lnSpc>
                <a:spcPct val="90000"/>
              </a:lnSpc>
              <a:spcBef>
                <a:spcPts val="0"/>
              </a:spcBef>
              <a:spcAft>
                <a:spcPts val="0"/>
              </a:spcAft>
              <a:defRPr/>
            </a:pPr>
            <a:br>
              <a:rPr lang="it-IT" sz="1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br>
            <a:r>
              <a:rPr lang="it-IT"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t>POSIZIONE DEL SOCCORRITORE</a:t>
            </a:r>
          </a:p>
        </p:txBody>
      </p:sp>
      <p:sp>
        <p:nvSpPr>
          <p:cNvPr id="13"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Tree>
  </p:cSld>
  <p:clrMapOvr>
    <a:masterClrMapping/>
  </p:clrMapOvr>
  <p:transition spd="med">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6"/>
          <p:cNvSpPr txBox="1">
            <a:spLocks noChangeArrowheads="1"/>
          </p:cNvSpPr>
          <p:nvPr/>
        </p:nvSpPr>
        <p:spPr bwMode="auto">
          <a:xfrm>
            <a:off x="581025" y="4276725"/>
            <a:ext cx="8312150" cy="1938338"/>
          </a:xfrm>
          <a:prstGeom prst="rect">
            <a:avLst/>
          </a:prstGeom>
          <a:noFill/>
          <a:ln w="57150">
            <a:noFill/>
            <a:miter lim="800000"/>
            <a:headEnd/>
            <a:tailEnd/>
          </a:ln>
        </p:spPr>
        <p:txBody>
          <a:bodyPr>
            <a:spAutoFit/>
          </a:bodyPr>
          <a:lstStyle/>
          <a:p>
            <a:pPr marL="342900" indent="-342900" eaLnBrk="1" hangingPunct="1">
              <a:spcBef>
                <a:spcPct val="50000"/>
              </a:spcBef>
              <a:buFont typeface="Arial" pitchFamily="34" charset="0"/>
              <a:buChar char="•"/>
            </a:pPr>
            <a:r>
              <a:rPr lang="it-IT" altLang="it-IT" sz="2400" b="1">
                <a:solidFill>
                  <a:srgbClr val="002060"/>
                </a:solidFill>
                <a:latin typeface="Century Gothic" pitchFamily="34" charset="0"/>
              </a:rPr>
              <a:t>Posiziona una mano al </a:t>
            </a:r>
            <a:r>
              <a:rPr lang="it-IT" altLang="it-IT" sz="2400" b="1" u="sng">
                <a:solidFill>
                  <a:srgbClr val="C00000"/>
                </a:solidFill>
                <a:latin typeface="Century Gothic" pitchFamily="34" charset="0"/>
              </a:rPr>
              <a:t>CENTRO DEL TORACE</a:t>
            </a:r>
            <a:r>
              <a:rPr lang="it-IT" altLang="it-IT" sz="2400" b="1">
                <a:solidFill>
                  <a:srgbClr val="C00000"/>
                </a:solidFill>
                <a:latin typeface="Century Gothic" pitchFamily="34" charset="0"/>
              </a:rPr>
              <a:t> </a:t>
            </a:r>
            <a:r>
              <a:rPr lang="it-IT" altLang="it-IT" sz="2000" b="1" i="1">
                <a:solidFill>
                  <a:srgbClr val="002060"/>
                </a:solidFill>
                <a:latin typeface="Century Gothic" pitchFamily="34" charset="0"/>
              </a:rPr>
              <a:t>(sulla  metà inferiore dello sterno)  </a:t>
            </a:r>
          </a:p>
          <a:p>
            <a:pPr marL="342900" indent="-342900" eaLnBrk="1" hangingPunct="1">
              <a:spcBef>
                <a:spcPct val="50000"/>
              </a:spcBef>
              <a:buFont typeface="Arial" pitchFamily="34" charset="0"/>
              <a:buChar char="•"/>
            </a:pPr>
            <a:r>
              <a:rPr lang="it-IT" altLang="it-IT" sz="2400" b="1">
                <a:solidFill>
                  <a:srgbClr val="002060"/>
                </a:solidFill>
                <a:latin typeface="Century Gothic" pitchFamily="34" charset="0"/>
              </a:rPr>
              <a:t>Appoggia sopra l’altra mano                 </a:t>
            </a:r>
          </a:p>
          <a:p>
            <a:pPr marL="342900" indent="-342900" eaLnBrk="1" hangingPunct="1">
              <a:spcBef>
                <a:spcPct val="50000"/>
              </a:spcBef>
              <a:buFont typeface="Arial" pitchFamily="34" charset="0"/>
              <a:buChar char="•"/>
            </a:pPr>
            <a:r>
              <a:rPr lang="it-IT" altLang="it-IT" sz="2400" b="1">
                <a:solidFill>
                  <a:srgbClr val="002060"/>
                </a:solidFill>
                <a:latin typeface="Century Gothic" pitchFamily="34" charset="0"/>
              </a:rPr>
              <a:t>Intreccia le dita</a:t>
            </a:r>
          </a:p>
        </p:txBody>
      </p:sp>
      <p:sp>
        <p:nvSpPr>
          <p:cNvPr id="49155" name="Segnaposto numero diapositiva 18"/>
          <p:cNvSpPr>
            <a:spLocks noGrp="1"/>
          </p:cNvSpPr>
          <p:nvPr>
            <p:ph type="sldNum" sz="quarter" idx="4294967295"/>
          </p:nvPr>
        </p:nvSpPr>
        <p:spPr bwMode="auto">
          <a:xfrm>
            <a:off x="2987675" y="6519863"/>
            <a:ext cx="3671888" cy="365125"/>
          </a:xfrm>
          <a:prstGeom prst="rect">
            <a:avLst/>
          </a:prstGeom>
          <a:noFill/>
          <a:ln>
            <a:miter lim="800000"/>
            <a:headEnd/>
            <a:tailEnd/>
          </a:ln>
        </p:spPr>
        <p:txBody>
          <a:bodyPr/>
          <a:lstStyle/>
          <a:p>
            <a:pPr algn="ctr" eaLnBrk="1" hangingPunct="1"/>
            <a:fld id="{35ED8998-2E9F-439D-8574-231F197214C7}" type="slidenum">
              <a:rPr lang="it-IT" altLang="it-IT" sz="1400">
                <a:latin typeface="Calibri" pitchFamily="34" charset="0"/>
              </a:rPr>
              <a:pPr algn="ctr" eaLnBrk="1" hangingPunct="1"/>
              <a:t>21</a:t>
            </a:fld>
            <a:endParaRPr lang="it-IT" altLang="it-IT" sz="1400">
              <a:latin typeface="Calibri" pitchFamily="34" charset="0"/>
            </a:endParaRPr>
          </a:p>
        </p:txBody>
      </p:sp>
      <p:pic>
        <p:nvPicPr>
          <p:cNvPr id="49156" name="Immagine 2"/>
          <p:cNvPicPr>
            <a:picLocks noChangeAspect="1"/>
          </p:cNvPicPr>
          <p:nvPr/>
        </p:nvPicPr>
        <p:blipFill>
          <a:blip r:embed="rId3" cstate="print"/>
          <a:srcRect/>
          <a:stretch>
            <a:fillRect/>
          </a:stretch>
        </p:blipFill>
        <p:spPr bwMode="auto">
          <a:xfrm>
            <a:off x="942975" y="1577975"/>
            <a:ext cx="3125788" cy="2624138"/>
          </a:xfrm>
          <a:prstGeom prst="rect">
            <a:avLst/>
          </a:prstGeom>
          <a:noFill/>
          <a:ln w="9525">
            <a:noFill/>
            <a:miter lim="800000"/>
            <a:headEnd/>
            <a:tailEnd/>
          </a:ln>
        </p:spPr>
      </p:pic>
      <p:pic>
        <p:nvPicPr>
          <p:cNvPr id="49157" name="Immagine 3"/>
          <p:cNvPicPr>
            <a:picLocks noChangeAspect="1"/>
          </p:cNvPicPr>
          <p:nvPr/>
        </p:nvPicPr>
        <p:blipFill>
          <a:blip r:embed="rId4" cstate="print"/>
          <a:srcRect/>
          <a:stretch>
            <a:fillRect/>
          </a:stretch>
        </p:blipFill>
        <p:spPr bwMode="auto">
          <a:xfrm>
            <a:off x="4872038" y="1858963"/>
            <a:ext cx="3084512" cy="2373312"/>
          </a:xfrm>
          <a:prstGeom prst="rect">
            <a:avLst/>
          </a:prstGeom>
          <a:noFill/>
          <a:ln w="9525">
            <a:noFill/>
            <a:miter lim="800000"/>
            <a:headEnd/>
            <a:tailEnd/>
          </a:ln>
        </p:spPr>
      </p:pic>
      <p:sp>
        <p:nvSpPr>
          <p:cNvPr id="8" name="Segnaposto contenuto 2"/>
          <p:cNvSpPr txBox="1">
            <a:spLocks/>
          </p:cNvSpPr>
          <p:nvPr/>
        </p:nvSpPr>
        <p:spPr>
          <a:xfrm>
            <a:off x="467544" y="603682"/>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Compressioni Toraciche Esterne - CTE</a:t>
            </a:r>
          </a:p>
        </p:txBody>
      </p:sp>
      <p:sp>
        <p:nvSpPr>
          <p:cNvPr id="9" name="Rectangle 2"/>
          <p:cNvSpPr>
            <a:spLocks noChangeArrowheads="1"/>
          </p:cNvSpPr>
          <p:nvPr/>
        </p:nvSpPr>
        <p:spPr bwMode="auto">
          <a:xfrm>
            <a:off x="942925" y="1107738"/>
            <a:ext cx="7229475" cy="470898"/>
          </a:xfrm>
          <a:prstGeom prst="rect">
            <a:avLst/>
          </a:prstGeom>
          <a:noFill/>
          <a:ln>
            <a:noFill/>
          </a:ln>
        </p:spPr>
        <p:txBody>
          <a:bodyPr lIns="0" tIns="0" rIns="0" bIns="0">
            <a:spAutoFit/>
          </a:bodyPr>
          <a:lstStyle/>
          <a:p>
            <a:pPr algn="ctr" fontAlgn="auto">
              <a:lnSpc>
                <a:spcPct val="90000"/>
              </a:lnSpc>
              <a:spcBef>
                <a:spcPts val="0"/>
              </a:spcBef>
              <a:spcAft>
                <a:spcPts val="0"/>
              </a:spcAft>
              <a:defRPr/>
            </a:pPr>
            <a:br>
              <a:rPr lang="it-IT" sz="1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itchFamily="34" charset="0"/>
                <a:cs typeface="+mn-cs"/>
              </a:rPr>
            </a:br>
            <a:r>
              <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itchFamily="34" charset="0"/>
                <a:cs typeface="+mn-cs"/>
              </a:rPr>
              <a:t>POSIZIONE CORRETTA DELLE MANI</a:t>
            </a:r>
          </a:p>
        </p:txBody>
      </p:sp>
      <p:sp>
        <p:nvSpPr>
          <p:cNvPr id="10"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357188" y="981075"/>
            <a:ext cx="8786812" cy="2462213"/>
          </a:xfrm>
          <a:prstGeom prst="rect">
            <a:avLst/>
          </a:prstGeom>
          <a:noFill/>
          <a:ln w="57150">
            <a:noFill/>
            <a:miter lim="800000"/>
            <a:headEnd/>
            <a:tailEnd/>
          </a:ln>
        </p:spPr>
        <p:txBody>
          <a:bodyPr>
            <a:spAutoFit/>
          </a:bodyPr>
          <a:lstStyle/>
          <a:p>
            <a:pPr marL="457200" indent="-457200" eaLnBrk="1" hangingPunct="1">
              <a:spcBef>
                <a:spcPct val="50000"/>
              </a:spcBef>
              <a:buFont typeface="Arial" pitchFamily="34" charset="0"/>
              <a:buChar char="•"/>
            </a:pPr>
            <a:r>
              <a:rPr lang="it-IT" altLang="it-IT" sz="2200" b="1">
                <a:latin typeface="Century Gothic" pitchFamily="34" charset="0"/>
              </a:rPr>
              <a:t>COMPRIMI IL TORACE per una PROFONDITÀ </a:t>
            </a:r>
            <a:r>
              <a:rPr lang="it-IT" altLang="it-IT" sz="2200" b="1">
                <a:solidFill>
                  <a:srgbClr val="FF0000"/>
                </a:solidFill>
                <a:latin typeface="Century Gothic" pitchFamily="34" charset="0"/>
              </a:rPr>
              <a:t>di ALMENO 5 cm</a:t>
            </a:r>
            <a:r>
              <a:rPr lang="it-IT" altLang="it-IT" sz="2200" b="1">
                <a:latin typeface="Century Gothic" pitchFamily="34" charset="0"/>
              </a:rPr>
              <a:t>  </a:t>
            </a:r>
            <a:r>
              <a:rPr lang="it-IT" altLang="it-IT" sz="2200" b="1" i="1">
                <a:latin typeface="Century Gothic" pitchFamily="34" charset="0"/>
              </a:rPr>
              <a:t>(NON più di 6 cm)</a:t>
            </a:r>
          </a:p>
          <a:p>
            <a:pPr marL="457200" indent="-457200" eaLnBrk="1" hangingPunct="1">
              <a:spcBef>
                <a:spcPct val="50000"/>
              </a:spcBef>
              <a:buFont typeface="Arial" pitchFamily="34" charset="0"/>
              <a:buChar char="•"/>
            </a:pPr>
            <a:r>
              <a:rPr lang="it-IT" altLang="it-IT" sz="2200" b="1">
                <a:latin typeface="Century Gothic" pitchFamily="34" charset="0"/>
              </a:rPr>
              <a:t>Consenti la RIESPANSIONE toracica COMPLETA dopo                                          ogni compressione</a:t>
            </a:r>
          </a:p>
          <a:p>
            <a:pPr marL="457200" indent="-457200" eaLnBrk="1" hangingPunct="1">
              <a:spcBef>
                <a:spcPct val="50000"/>
              </a:spcBef>
              <a:buFont typeface="Arial" pitchFamily="34" charset="0"/>
              <a:buChar char="•"/>
            </a:pPr>
            <a:r>
              <a:rPr lang="it-IT" altLang="it-IT" sz="2200" b="1">
                <a:latin typeface="Century Gothic" pitchFamily="34" charset="0"/>
              </a:rPr>
              <a:t>FREQUENZA COMPRESSIONI: </a:t>
            </a:r>
            <a:r>
              <a:rPr lang="it-IT" altLang="it-IT" sz="2200" b="1">
                <a:solidFill>
                  <a:srgbClr val="FF0000"/>
                </a:solidFill>
                <a:latin typeface="Century Gothic" pitchFamily="34" charset="0"/>
              </a:rPr>
              <a:t>da 100/minuto a 120/minuto </a:t>
            </a:r>
            <a:r>
              <a:rPr lang="it-IT" altLang="it-IT" sz="2200" b="1" i="1">
                <a:latin typeface="Century Gothic" pitchFamily="34" charset="0"/>
              </a:rPr>
              <a:t>(almeno 100/minuto)</a:t>
            </a:r>
          </a:p>
        </p:txBody>
      </p:sp>
      <p:sp>
        <p:nvSpPr>
          <p:cNvPr id="51203" name="Segnaposto numero diapositiva 15"/>
          <p:cNvSpPr>
            <a:spLocks noGrp="1"/>
          </p:cNvSpPr>
          <p:nvPr>
            <p:ph type="sldNum" sz="quarter" idx="4294967295"/>
          </p:nvPr>
        </p:nvSpPr>
        <p:spPr bwMode="auto">
          <a:xfrm>
            <a:off x="1835150" y="6519863"/>
            <a:ext cx="3673475" cy="365125"/>
          </a:xfrm>
          <a:prstGeom prst="rect">
            <a:avLst/>
          </a:prstGeom>
          <a:noFill/>
          <a:ln>
            <a:miter lim="800000"/>
            <a:headEnd/>
            <a:tailEnd/>
          </a:ln>
        </p:spPr>
        <p:txBody>
          <a:bodyPr/>
          <a:lstStyle/>
          <a:p>
            <a:pPr algn="r" eaLnBrk="1" hangingPunct="1"/>
            <a:fld id="{A7919792-1190-4ACD-95DA-982F5A5B2471}" type="slidenum">
              <a:rPr lang="it-IT" altLang="it-IT" sz="1400">
                <a:latin typeface="Calibri" pitchFamily="34" charset="0"/>
              </a:rPr>
              <a:pPr algn="r" eaLnBrk="1" hangingPunct="1"/>
              <a:t>22</a:t>
            </a:fld>
            <a:endParaRPr lang="it-IT" altLang="it-IT" sz="1400">
              <a:latin typeface="Calibri" pitchFamily="34" charset="0"/>
            </a:endParaRPr>
          </a:p>
        </p:txBody>
      </p:sp>
      <p:sp>
        <p:nvSpPr>
          <p:cNvPr id="5"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Compressioni Toraciche Esterne - CTE</a:t>
            </a:r>
          </a:p>
        </p:txBody>
      </p:sp>
      <p:sp>
        <p:nvSpPr>
          <p:cNvPr id="51205" name="Text Box 5"/>
          <p:cNvSpPr txBox="1">
            <a:spLocks noChangeArrowheads="1"/>
          </p:cNvSpPr>
          <p:nvPr/>
        </p:nvSpPr>
        <p:spPr bwMode="auto">
          <a:xfrm>
            <a:off x="468313" y="3284538"/>
            <a:ext cx="8675687" cy="3094037"/>
          </a:xfrm>
          <a:prstGeom prst="rect">
            <a:avLst/>
          </a:prstGeom>
          <a:noFill/>
          <a:ln w="57150">
            <a:noFill/>
            <a:miter lim="800000"/>
            <a:headEnd/>
            <a:tailEnd/>
          </a:ln>
        </p:spPr>
        <p:txBody>
          <a:bodyPr>
            <a:spAutoFit/>
          </a:bodyPr>
          <a:lstStyle/>
          <a:p>
            <a:pPr marL="457200" indent="-457200" eaLnBrk="1" hangingPunct="1">
              <a:spcBef>
                <a:spcPct val="50000"/>
              </a:spcBef>
              <a:buFont typeface="Arial" pitchFamily="34" charset="0"/>
              <a:buChar char="•"/>
            </a:pPr>
            <a:r>
              <a:rPr lang="it-IT" altLang="it-IT" sz="2200" b="1">
                <a:solidFill>
                  <a:srgbClr val="FF0000"/>
                </a:solidFill>
                <a:latin typeface="Century Gothic" pitchFamily="34" charset="0"/>
              </a:rPr>
              <a:t>NON OSTACOLARE LA RIESPANSIONE TORACICA*</a:t>
            </a:r>
          </a:p>
          <a:p>
            <a:pPr marL="457200" indent="-457200" eaLnBrk="1" hangingPunct="1">
              <a:spcBef>
                <a:spcPct val="50000"/>
              </a:spcBef>
              <a:buFont typeface="Arial" pitchFamily="34" charset="0"/>
              <a:buChar char="•"/>
            </a:pPr>
            <a:r>
              <a:rPr lang="it-IT" altLang="it-IT" sz="2200" b="1">
                <a:latin typeface="Century Gothic" pitchFamily="34" charset="0"/>
              </a:rPr>
              <a:t>Mantieni il TEMPO di COMPRESSIONE UGUALE  al TEMPO di RILASCIAMENTO</a:t>
            </a:r>
          </a:p>
          <a:p>
            <a:pPr marL="457200" indent="-457200" eaLnBrk="1" hangingPunct="1">
              <a:spcBef>
                <a:spcPct val="50000"/>
              </a:spcBef>
              <a:buFont typeface="Arial" pitchFamily="34" charset="0"/>
              <a:buChar char="•"/>
            </a:pPr>
            <a:r>
              <a:rPr lang="it-IT" altLang="it-IT" sz="2200" b="1">
                <a:latin typeface="Century Gothic" pitchFamily="34" charset="0"/>
              </a:rPr>
              <a:t>INIZIA A COMPRIMERE PER </a:t>
            </a:r>
            <a:r>
              <a:rPr lang="it-IT" altLang="it-IT" sz="2200" b="1">
                <a:solidFill>
                  <a:srgbClr val="FF0000"/>
                </a:solidFill>
                <a:latin typeface="Century Gothic" pitchFamily="34" charset="0"/>
              </a:rPr>
              <a:t>30 VOLTE</a:t>
            </a:r>
          </a:p>
          <a:p>
            <a:pPr marL="457200" indent="-457200" eaLnBrk="1" hangingPunct="1">
              <a:spcBef>
                <a:spcPct val="50000"/>
              </a:spcBef>
              <a:buFont typeface="Arial" pitchFamily="34" charset="0"/>
              <a:buChar char="•"/>
            </a:pPr>
            <a:r>
              <a:rPr lang="it-IT" altLang="it-IT" sz="2200" b="1">
                <a:latin typeface="Century Gothic" pitchFamily="34" charset="0"/>
              </a:rPr>
              <a:t>RIDUCI AL MINIMO LA FREQUENZA E LA DURATA </a:t>
            </a:r>
            <a:r>
              <a:rPr lang="it-IT" altLang="it-IT" sz="2200" b="1">
                <a:solidFill>
                  <a:srgbClr val="FF0000"/>
                </a:solidFill>
                <a:latin typeface="Century Gothic" pitchFamily="34" charset="0"/>
              </a:rPr>
              <a:t>DELLE INTERRUZIONI </a:t>
            </a:r>
            <a:r>
              <a:rPr lang="it-IT" altLang="it-IT" sz="2200" b="1">
                <a:latin typeface="Century Gothic" pitchFamily="34" charset="0"/>
              </a:rPr>
              <a:t>PER AVERE CTE EFFICACI</a:t>
            </a:r>
          </a:p>
          <a:p>
            <a:pPr marL="457200" indent="-457200" eaLnBrk="1" hangingPunct="1">
              <a:spcBef>
                <a:spcPct val="50000"/>
              </a:spcBef>
              <a:buFont typeface="Arial" pitchFamily="34" charset="0"/>
              <a:buChar char="•"/>
            </a:pPr>
            <a:r>
              <a:rPr lang="it-IT" altLang="it-IT" sz="2000" b="1">
                <a:solidFill>
                  <a:srgbClr val="FF0000"/>
                </a:solidFill>
                <a:latin typeface="Century Gothic" pitchFamily="34" charset="0"/>
              </a:rPr>
              <a:t>(enfatizzato per  HQ-CPR)</a:t>
            </a:r>
            <a:endParaRPr lang="it-IT" altLang="it-IT" sz="2200" b="1">
              <a:solidFill>
                <a:srgbClr val="FF0000"/>
              </a:solidFill>
              <a:latin typeface="Century Gothic"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041525" y="4130675"/>
            <a:ext cx="184150" cy="457200"/>
          </a:xfrm>
          <a:prstGeom prst="rect">
            <a:avLst/>
          </a:prstGeom>
          <a:noFill/>
          <a:ln w="9525">
            <a:noFill/>
            <a:miter lim="800000"/>
            <a:headEnd/>
            <a:tailEnd/>
          </a:ln>
        </p:spPr>
        <p:txBody>
          <a:bodyPr wrap="none">
            <a:spAutoFit/>
          </a:bodyPr>
          <a:lstStyle/>
          <a:p>
            <a:pPr eaLnBrk="1" hangingPunct="1"/>
            <a:endParaRPr lang="it-IT" altLang="it-IT" sz="2400">
              <a:latin typeface="Impact" pitchFamily="34" charset="0"/>
            </a:endParaRPr>
          </a:p>
        </p:txBody>
      </p:sp>
      <p:sp>
        <p:nvSpPr>
          <p:cNvPr id="53251" name="CasellaDiTesto 31"/>
          <p:cNvSpPr txBox="1">
            <a:spLocks noChangeArrowheads="1"/>
          </p:cNvSpPr>
          <p:nvPr/>
        </p:nvSpPr>
        <p:spPr bwMode="auto">
          <a:xfrm>
            <a:off x="3382963" y="2795588"/>
            <a:ext cx="4105275" cy="646112"/>
          </a:xfrm>
          <a:prstGeom prst="rect">
            <a:avLst/>
          </a:prstGeom>
          <a:noFill/>
          <a:ln w="9525">
            <a:noFill/>
            <a:miter lim="800000"/>
            <a:headEnd/>
            <a:tailEnd/>
          </a:ln>
        </p:spPr>
        <p:txBody>
          <a:bodyPr>
            <a:spAutoFit/>
          </a:bodyPr>
          <a:lstStyle/>
          <a:p>
            <a:pPr eaLnBrk="1" hangingPunct="1">
              <a:buFont typeface="Arial" pitchFamily="34" charset="0"/>
              <a:buChar char="•"/>
            </a:pPr>
            <a:r>
              <a:rPr lang="it-IT" altLang="it-IT" b="1">
                <a:solidFill>
                  <a:srgbClr val="002060"/>
                </a:solidFill>
                <a:latin typeface="Century Gothic" pitchFamily="34" charset="0"/>
              </a:rPr>
              <a:t> ESTENSIONE del CAPO </a:t>
            </a:r>
          </a:p>
          <a:p>
            <a:pPr eaLnBrk="1" hangingPunct="1">
              <a:buFont typeface="Arial" pitchFamily="34" charset="0"/>
              <a:buChar char="•"/>
            </a:pPr>
            <a:r>
              <a:rPr lang="it-IT" altLang="it-IT" b="1">
                <a:solidFill>
                  <a:srgbClr val="002060"/>
                </a:solidFill>
                <a:latin typeface="Century Gothic" pitchFamily="34" charset="0"/>
              </a:rPr>
              <a:t> SOLLEVAMENTO del MENTO</a:t>
            </a:r>
          </a:p>
        </p:txBody>
      </p:sp>
      <p:sp>
        <p:nvSpPr>
          <p:cNvPr id="53252" name="CasellaDiTesto 16"/>
          <p:cNvSpPr txBox="1">
            <a:spLocks noChangeArrowheads="1"/>
          </p:cNvSpPr>
          <p:nvPr/>
        </p:nvSpPr>
        <p:spPr bwMode="auto">
          <a:xfrm>
            <a:off x="4610100" y="3897313"/>
            <a:ext cx="4319588" cy="2246312"/>
          </a:xfrm>
          <a:prstGeom prst="rect">
            <a:avLst/>
          </a:prstGeom>
          <a:noFill/>
          <a:ln w="9525">
            <a:noFill/>
            <a:miter lim="800000"/>
            <a:headEnd/>
            <a:tailEnd/>
          </a:ln>
        </p:spPr>
        <p:txBody>
          <a:bodyPr>
            <a:spAutoFit/>
          </a:bodyPr>
          <a:lstStyle/>
          <a:p>
            <a:pPr eaLnBrk="1" hangingPunct="1"/>
            <a:r>
              <a:rPr lang="it-IT" altLang="it-IT" b="1">
                <a:solidFill>
                  <a:srgbClr val="002060"/>
                </a:solidFill>
                <a:latin typeface="Century Gothic" pitchFamily="34" charset="0"/>
              </a:rPr>
              <a:t>APERTURA DELLA BOCCA</a:t>
            </a:r>
          </a:p>
          <a:p>
            <a:pPr algn="r" eaLnBrk="1" hangingPunct="1"/>
            <a:r>
              <a:rPr lang="it-IT" altLang="it-IT" b="1">
                <a:solidFill>
                  <a:schemeClr val="bg1"/>
                </a:solidFill>
                <a:latin typeface="Century Gothic" pitchFamily="34" charset="0"/>
              </a:rPr>
              <a:t>e</a:t>
            </a:r>
            <a:r>
              <a:rPr lang="it-IT" altLang="it-IT" b="1">
                <a:solidFill>
                  <a:srgbClr val="002060"/>
                </a:solidFill>
                <a:latin typeface="Century Gothic" pitchFamily="34" charset="0"/>
              </a:rPr>
              <a:t> </a:t>
            </a:r>
          </a:p>
          <a:p>
            <a:pPr eaLnBrk="1" hangingPunct="1"/>
            <a:r>
              <a:rPr lang="it-IT" altLang="it-IT" b="1">
                <a:solidFill>
                  <a:srgbClr val="002060"/>
                </a:solidFill>
                <a:latin typeface="Century Gothic" pitchFamily="34" charset="0"/>
              </a:rPr>
              <a:t>ISPEZIONE VISIVA </a:t>
            </a:r>
          </a:p>
          <a:p>
            <a:pPr eaLnBrk="1" hangingPunct="1"/>
            <a:r>
              <a:rPr lang="it-IT" altLang="it-IT" b="1">
                <a:solidFill>
                  <a:srgbClr val="002060"/>
                </a:solidFill>
                <a:latin typeface="Century Gothic" pitchFamily="34" charset="0"/>
              </a:rPr>
              <a:t>del CAVO ORALE                                IN CASO DI                                              CORPO ESTRANEO                                           EVIDENTE                                               </a:t>
            </a:r>
            <a:r>
              <a:rPr lang="it-IT" altLang="it-IT" sz="1400" b="1">
                <a:solidFill>
                  <a:srgbClr val="002060"/>
                </a:solidFill>
                <a:latin typeface="Century Gothic" pitchFamily="34" charset="0"/>
              </a:rPr>
              <a:t>(O STORIA DI CORPO ESTRANEO)</a:t>
            </a:r>
          </a:p>
        </p:txBody>
      </p:sp>
      <p:sp>
        <p:nvSpPr>
          <p:cNvPr id="53253" name="Segnaposto numero diapositiva 22"/>
          <p:cNvSpPr>
            <a:spLocks noGrp="1"/>
          </p:cNvSpPr>
          <p:nvPr>
            <p:ph type="sldNum" sz="quarter" idx="4294967295"/>
          </p:nvPr>
        </p:nvSpPr>
        <p:spPr bwMode="auto">
          <a:xfrm>
            <a:off x="2987675" y="6519863"/>
            <a:ext cx="3671888" cy="365125"/>
          </a:xfrm>
          <a:prstGeom prst="rect">
            <a:avLst/>
          </a:prstGeom>
          <a:noFill/>
          <a:ln>
            <a:miter lim="800000"/>
            <a:headEnd/>
            <a:tailEnd/>
          </a:ln>
        </p:spPr>
        <p:txBody>
          <a:bodyPr/>
          <a:lstStyle/>
          <a:p>
            <a:pPr algn="ctr" eaLnBrk="1" hangingPunct="1"/>
            <a:fld id="{E2234C77-D8BB-4AD1-8072-13364B51A68D}" type="slidenum">
              <a:rPr lang="it-IT" altLang="it-IT" sz="1400">
                <a:latin typeface="Calibri" pitchFamily="34" charset="0"/>
              </a:rPr>
              <a:pPr algn="ctr" eaLnBrk="1" hangingPunct="1"/>
              <a:t>23</a:t>
            </a:fld>
            <a:endParaRPr lang="it-IT" altLang="it-IT" sz="1400">
              <a:latin typeface="Calibri" pitchFamily="34" charset="0"/>
            </a:endParaRPr>
          </a:p>
        </p:txBody>
      </p:sp>
      <p:sp>
        <p:nvSpPr>
          <p:cNvPr id="25" name="Segnaposto contenuto 2"/>
          <p:cNvSpPr txBox="1">
            <a:spLocks/>
          </p:cNvSpPr>
          <p:nvPr/>
        </p:nvSpPr>
        <p:spPr>
          <a:xfrm>
            <a:off x="467544" y="780042"/>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Dopo le prime 30 CTE</a:t>
            </a:r>
          </a:p>
        </p:txBody>
      </p:sp>
      <p:sp>
        <p:nvSpPr>
          <p:cNvPr id="27" name="Rectangle 2"/>
          <p:cNvSpPr>
            <a:spLocks noChangeArrowheads="1"/>
          </p:cNvSpPr>
          <p:nvPr/>
        </p:nvSpPr>
        <p:spPr bwMode="auto">
          <a:xfrm>
            <a:off x="1014933" y="1428114"/>
            <a:ext cx="7229475" cy="581698"/>
          </a:xfrm>
          <a:prstGeom prst="rect">
            <a:avLst/>
          </a:prstGeom>
          <a:noFill/>
          <a:ln>
            <a:noFill/>
          </a:ln>
        </p:spPr>
        <p:txBody>
          <a:bodyPr lIns="0" tIns="0" rIns="0" bIns="0">
            <a:spAutoFit/>
          </a:bodyPr>
          <a:lstStyle/>
          <a:p>
            <a:pPr algn="ctr" fontAlgn="auto">
              <a:lnSpc>
                <a:spcPct val="90000"/>
              </a:lnSpc>
              <a:spcBef>
                <a:spcPts val="0"/>
              </a:spcBef>
              <a:spcAft>
                <a:spcPts val="0"/>
              </a:spcAft>
              <a:defRPr/>
            </a:pPr>
            <a:br>
              <a:rPr lang="it-IT" sz="1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itchFamily="34" charset="0"/>
                <a:cs typeface="+mn-cs"/>
              </a:rPr>
            </a:br>
            <a:r>
              <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itchFamily="34" charset="0"/>
                <a:cs typeface="+mn-cs"/>
              </a:rPr>
              <a:t>APERTURA DELLE </a:t>
            </a:r>
            <a:r>
              <a:rPr lang="it-IT"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itchFamily="34" charset="0"/>
                <a:cs typeface="+mn-cs"/>
              </a:rPr>
              <a:t>VIE AEREE</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itchFamily="34" charset="0"/>
              <a:cs typeface="+mn-cs"/>
            </a:endParaRPr>
          </a:p>
        </p:txBody>
      </p:sp>
      <p:graphicFrame>
        <p:nvGraphicFramePr>
          <p:cNvPr id="53256" name="Object 19"/>
          <p:cNvGraphicFramePr>
            <a:graphicFrameLocks noChangeAspect="1"/>
          </p:cNvGraphicFramePr>
          <p:nvPr/>
        </p:nvGraphicFramePr>
        <p:xfrm>
          <a:off x="684213" y="2795588"/>
          <a:ext cx="2808287" cy="2522537"/>
        </p:xfrm>
        <a:graphic>
          <a:graphicData uri="http://schemas.openxmlformats.org/presentationml/2006/ole">
            <mc:AlternateContent xmlns:mc="http://schemas.openxmlformats.org/markup-compatibility/2006">
              <mc:Choice xmlns:v="urn:schemas-microsoft-com:vml" Requires="v">
                <p:oleObj spid="_x0000_s53259" name="Picture" r:id="rId4" imgW="1808567" imgH="1712474" progId="Word.Picture.8">
                  <p:embed/>
                </p:oleObj>
              </mc:Choice>
              <mc:Fallback>
                <p:oleObj name="Picture" r:id="rId4" imgW="1808567" imgH="1712474" progId="Word.Picture.8">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795588"/>
                        <a:ext cx="2808287" cy="2522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489325" y="3843338"/>
            <a:ext cx="184150" cy="457200"/>
          </a:xfrm>
          <a:prstGeom prst="rect">
            <a:avLst/>
          </a:prstGeom>
          <a:noFill/>
          <a:ln w="9525">
            <a:noFill/>
            <a:miter lim="800000"/>
            <a:headEnd/>
            <a:tailEnd/>
          </a:ln>
        </p:spPr>
        <p:txBody>
          <a:bodyPr wrap="none">
            <a:spAutoFit/>
          </a:bodyPr>
          <a:lstStyle/>
          <a:p>
            <a:pPr eaLnBrk="1" hangingPunct="1"/>
            <a:endParaRPr lang="it-IT" altLang="it-IT" sz="2400">
              <a:latin typeface="Impact" pitchFamily="34" charset="0"/>
            </a:endParaRPr>
          </a:p>
        </p:txBody>
      </p:sp>
      <p:pic>
        <p:nvPicPr>
          <p:cNvPr id="55299" name="Immagine 114" descr="Descrizione:  ">
            <a:hlinkClick r:id="rId3" action="ppaction://hlinkfile"/>
          </p:cNvPr>
          <p:cNvPicPr>
            <a:picLocks noChangeAspect="1" noChangeArrowheads="1"/>
          </p:cNvPicPr>
          <p:nvPr/>
        </p:nvPicPr>
        <p:blipFill>
          <a:blip r:embed="rId4" cstate="print"/>
          <a:srcRect/>
          <a:stretch>
            <a:fillRect/>
          </a:stretch>
        </p:blipFill>
        <p:spPr bwMode="auto">
          <a:xfrm>
            <a:off x="539750" y="1370013"/>
            <a:ext cx="3863975" cy="3344862"/>
          </a:xfrm>
          <a:prstGeom prst="rect">
            <a:avLst/>
          </a:prstGeom>
          <a:noFill/>
          <a:ln w="9525">
            <a:noFill/>
            <a:miter lim="800000"/>
            <a:headEnd/>
            <a:tailEnd/>
          </a:ln>
        </p:spPr>
      </p:pic>
      <p:pic>
        <p:nvPicPr>
          <p:cNvPr id="21" name="Picture 4" descr="16 Bocca mask"/>
          <p:cNvPicPr>
            <a:picLocks noChangeAspect="1" noChangeArrowheads="1"/>
          </p:cNvPicPr>
          <p:nvPr/>
        </p:nvPicPr>
        <p:blipFill>
          <a:blip r:embed="rId5" cstate="print"/>
          <a:srcRect/>
          <a:stretch>
            <a:fillRect/>
          </a:stretch>
        </p:blipFill>
        <p:spPr bwMode="auto">
          <a:xfrm>
            <a:off x="4749800" y="2200275"/>
            <a:ext cx="4343400" cy="2957513"/>
          </a:xfrm>
          <a:prstGeom prst="rect">
            <a:avLst/>
          </a:prstGeom>
          <a:noFill/>
          <a:ln w="9525">
            <a:noFill/>
            <a:miter lim="800000"/>
            <a:headEnd/>
            <a:tailEnd/>
          </a:ln>
        </p:spPr>
      </p:pic>
      <p:pic>
        <p:nvPicPr>
          <p:cNvPr id="79874" name="Picture 2"/>
          <p:cNvPicPr>
            <a:picLocks noChangeAspect="1" noChangeArrowheads="1"/>
          </p:cNvPicPr>
          <p:nvPr/>
        </p:nvPicPr>
        <p:blipFill>
          <a:blip r:embed="rId6" cstate="print"/>
          <a:srcRect/>
          <a:stretch>
            <a:fillRect/>
          </a:stretch>
        </p:blipFill>
        <p:spPr bwMode="auto">
          <a:xfrm rot="-767733">
            <a:off x="4899025" y="4714875"/>
            <a:ext cx="1452563" cy="1817688"/>
          </a:xfrm>
          <a:prstGeom prst="rect">
            <a:avLst/>
          </a:prstGeom>
          <a:noFill/>
          <a:ln w="9525">
            <a:noFill/>
            <a:miter lim="800000"/>
            <a:headEnd/>
            <a:tailEnd/>
          </a:ln>
        </p:spPr>
      </p:pic>
      <p:sp>
        <p:nvSpPr>
          <p:cNvPr id="55302" name="CasellaDiTesto 21"/>
          <p:cNvSpPr txBox="1">
            <a:spLocks noChangeArrowheads="1"/>
          </p:cNvSpPr>
          <p:nvPr/>
        </p:nvSpPr>
        <p:spPr bwMode="auto">
          <a:xfrm>
            <a:off x="1331913" y="4581525"/>
            <a:ext cx="2592387" cy="461963"/>
          </a:xfrm>
          <a:prstGeom prst="rect">
            <a:avLst/>
          </a:prstGeom>
          <a:noFill/>
          <a:ln w="9525">
            <a:noFill/>
            <a:miter lim="800000"/>
            <a:headEnd/>
            <a:tailEnd/>
          </a:ln>
        </p:spPr>
        <p:txBody>
          <a:bodyPr>
            <a:spAutoFit/>
          </a:bodyPr>
          <a:lstStyle/>
          <a:p>
            <a:pPr algn="ctr" eaLnBrk="1" hangingPunct="1"/>
            <a:r>
              <a:rPr lang="it-IT" altLang="it-IT" sz="2400" b="1">
                <a:solidFill>
                  <a:srgbClr val="002060"/>
                </a:solidFill>
                <a:latin typeface="Century Gothic" pitchFamily="34" charset="0"/>
              </a:rPr>
              <a:t>BOCCA-BOCCA</a:t>
            </a:r>
          </a:p>
        </p:txBody>
      </p:sp>
      <p:sp>
        <p:nvSpPr>
          <p:cNvPr id="23" name="CasellaDiTesto 22"/>
          <p:cNvSpPr txBox="1">
            <a:spLocks noChangeArrowheads="1"/>
          </p:cNvSpPr>
          <p:nvPr/>
        </p:nvSpPr>
        <p:spPr bwMode="auto">
          <a:xfrm>
            <a:off x="5842000" y="1857375"/>
            <a:ext cx="3051175" cy="708025"/>
          </a:xfrm>
          <a:prstGeom prst="rect">
            <a:avLst/>
          </a:prstGeom>
          <a:noFill/>
          <a:ln w="9525">
            <a:noFill/>
            <a:miter lim="800000"/>
            <a:headEnd/>
            <a:tailEnd/>
          </a:ln>
        </p:spPr>
        <p:txBody>
          <a:bodyPr>
            <a:spAutoFit/>
          </a:bodyPr>
          <a:lstStyle/>
          <a:p>
            <a:pPr algn="r" eaLnBrk="1" hangingPunct="1"/>
            <a:r>
              <a:rPr lang="it-IT" altLang="it-IT" sz="2000" b="1">
                <a:solidFill>
                  <a:srgbClr val="002060"/>
                </a:solidFill>
                <a:latin typeface="Century Gothic" pitchFamily="34" charset="0"/>
              </a:rPr>
              <a:t>BOCCA-MASCHERA</a:t>
            </a:r>
          </a:p>
          <a:p>
            <a:pPr algn="r" eaLnBrk="1" hangingPunct="1"/>
            <a:r>
              <a:rPr lang="it-IT" altLang="it-IT" sz="2000" b="1">
                <a:solidFill>
                  <a:srgbClr val="002060"/>
                </a:solidFill>
                <a:latin typeface="Century Gothic" pitchFamily="34" charset="0"/>
              </a:rPr>
              <a:t>(POCKET-MASK)</a:t>
            </a:r>
          </a:p>
        </p:txBody>
      </p:sp>
      <p:sp>
        <p:nvSpPr>
          <p:cNvPr id="55304" name="Segnaposto numero diapositiva 23"/>
          <p:cNvSpPr>
            <a:spLocks noGrp="1"/>
          </p:cNvSpPr>
          <p:nvPr>
            <p:ph type="sldNum" sz="quarter" idx="4294967295"/>
          </p:nvPr>
        </p:nvSpPr>
        <p:spPr bwMode="auto">
          <a:xfrm>
            <a:off x="1571625" y="6519863"/>
            <a:ext cx="3671888" cy="365125"/>
          </a:xfrm>
          <a:prstGeom prst="rect">
            <a:avLst/>
          </a:prstGeom>
          <a:noFill/>
          <a:ln>
            <a:miter lim="800000"/>
            <a:headEnd/>
            <a:tailEnd/>
          </a:ln>
        </p:spPr>
        <p:txBody>
          <a:bodyPr/>
          <a:lstStyle/>
          <a:p>
            <a:pPr algn="r" eaLnBrk="1" hangingPunct="1"/>
            <a:fld id="{8AC4D760-1516-448D-A395-BF55232D7362}" type="slidenum">
              <a:rPr lang="it-IT" altLang="it-IT" sz="1400">
                <a:latin typeface="Calibri" pitchFamily="34" charset="0"/>
              </a:rPr>
              <a:pPr algn="r" eaLnBrk="1" hangingPunct="1"/>
              <a:t>24</a:t>
            </a:fld>
            <a:endParaRPr lang="it-IT" altLang="it-IT" sz="1400">
              <a:latin typeface="Calibri" pitchFamily="34" charset="0"/>
            </a:endParaRPr>
          </a:p>
        </p:txBody>
      </p:sp>
      <p:sp>
        <p:nvSpPr>
          <p:cNvPr id="25"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Ventilazione</a:t>
            </a:r>
          </a:p>
        </p:txBody>
      </p:sp>
      <p:pic>
        <p:nvPicPr>
          <p:cNvPr id="55306" name="Immagine 1"/>
          <p:cNvPicPr>
            <a:picLocks noChangeAspect="1"/>
          </p:cNvPicPr>
          <p:nvPr/>
        </p:nvPicPr>
        <p:blipFill>
          <a:blip r:embed="rId7" cstate="print"/>
          <a:srcRect/>
          <a:stretch>
            <a:fillRect/>
          </a:stretch>
        </p:blipFill>
        <p:spPr bwMode="auto">
          <a:xfrm>
            <a:off x="1830388" y="4641850"/>
            <a:ext cx="2093912" cy="2073275"/>
          </a:xfrm>
          <a:prstGeom prst="rect">
            <a:avLst/>
          </a:prstGeom>
          <a:noFill/>
          <a:ln w="9525">
            <a:noFill/>
            <a:miter lim="800000"/>
            <a:headEnd/>
            <a:tailEnd/>
          </a:ln>
        </p:spPr>
      </p:pic>
      <p:sp>
        <p:nvSpPr>
          <p:cNvPr id="11"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500"/>
                                  </p:stCondLst>
                                  <p:childTnLst>
                                    <p:set>
                                      <p:cBhvr>
                                        <p:cTn id="6" dur="1" fill="hold">
                                          <p:stCondLst>
                                            <p:cond delay="0"/>
                                          </p:stCondLst>
                                        </p:cTn>
                                        <p:tgtEl>
                                          <p:spTgt spid="79874"/>
                                        </p:tgtEl>
                                        <p:attrNameLst>
                                          <p:attrName>style.visibility</p:attrName>
                                        </p:attrNameLst>
                                      </p:cBhvr>
                                      <p:to>
                                        <p:strVal val="visible"/>
                                      </p:to>
                                    </p:set>
                                    <p:animEffect transition="in" filter="fade">
                                      <p:cBhvr>
                                        <p:cTn id="7" dur="500"/>
                                        <p:tgtEl>
                                          <p:spTgt spid="79874"/>
                                        </p:tgtEl>
                                      </p:cBhvr>
                                    </p:animEffect>
                                  </p:childTnLst>
                                </p:cTn>
                              </p:par>
                              <p:par>
                                <p:cTn id="8" presetID="10" presetClass="entr" presetSubtype="0" fill="hold" nodeType="withEffect">
                                  <p:stCondLst>
                                    <p:cond delay="1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4"/>
          <p:cNvSpPr txBox="1">
            <a:spLocks noChangeArrowheads="1"/>
          </p:cNvSpPr>
          <p:nvPr/>
        </p:nvSpPr>
        <p:spPr bwMode="auto">
          <a:xfrm>
            <a:off x="1403350" y="2116138"/>
            <a:ext cx="7272338" cy="3662362"/>
          </a:xfrm>
          <a:prstGeom prst="rect">
            <a:avLst/>
          </a:prstGeom>
          <a:noFill/>
          <a:ln w="9525">
            <a:noFill/>
            <a:miter lim="800000"/>
            <a:headEnd/>
            <a:tailEnd/>
          </a:ln>
        </p:spPr>
        <p:txBody>
          <a:bodyPr>
            <a:spAutoFit/>
          </a:bodyPr>
          <a:lstStyle/>
          <a:p>
            <a:pPr marL="457200" indent="-457200" eaLnBrk="1" hangingPunct="1">
              <a:spcBef>
                <a:spcPct val="50000"/>
              </a:spcBef>
              <a:buFont typeface="Arial" pitchFamily="34" charset="0"/>
              <a:buChar char="•"/>
            </a:pPr>
            <a:r>
              <a:rPr lang="it-IT" altLang="it-IT" sz="3200" b="1">
                <a:solidFill>
                  <a:srgbClr val="002060"/>
                </a:solidFill>
                <a:latin typeface="Century Gothic" pitchFamily="34" charset="0"/>
              </a:rPr>
              <a:t>Insuffla una quantità di aria sufficiente a sollevare il  torace </a:t>
            </a:r>
          </a:p>
          <a:p>
            <a:pPr marL="457200" indent="-457200" eaLnBrk="1" hangingPunct="1">
              <a:spcBef>
                <a:spcPct val="50000"/>
              </a:spcBef>
              <a:buFont typeface="Arial" pitchFamily="34" charset="0"/>
              <a:buChar char="•"/>
            </a:pPr>
            <a:r>
              <a:rPr lang="it-IT" altLang="it-IT" sz="3200" b="1">
                <a:solidFill>
                  <a:srgbClr val="002060"/>
                </a:solidFill>
                <a:latin typeface="Century Gothic" pitchFamily="34" charset="0"/>
              </a:rPr>
              <a:t>DURATA: 1 secondo ognuna</a:t>
            </a:r>
          </a:p>
          <a:p>
            <a:pPr marL="457200" indent="-457200" eaLnBrk="1" hangingPunct="1">
              <a:spcBef>
                <a:spcPct val="50000"/>
              </a:spcBef>
              <a:buFont typeface="Arial" pitchFamily="34" charset="0"/>
              <a:buChar char="•"/>
            </a:pPr>
            <a:r>
              <a:rPr lang="it-IT" altLang="it-IT" sz="3200" b="1">
                <a:solidFill>
                  <a:srgbClr val="002060"/>
                </a:solidFill>
                <a:latin typeface="Century Gothic" pitchFamily="34" charset="0"/>
              </a:rPr>
              <a:t>Controlla l’efficacia                            </a:t>
            </a:r>
            <a:r>
              <a:rPr lang="it-IT" altLang="it-IT" sz="2400" b="1">
                <a:solidFill>
                  <a:srgbClr val="002060"/>
                </a:solidFill>
                <a:latin typeface="Century Gothic" pitchFamily="34" charset="0"/>
              </a:rPr>
              <a:t>(SOLLEVAMENTO del TORACE)</a:t>
            </a:r>
            <a:endParaRPr lang="it-IT" altLang="it-IT" sz="3200" b="1">
              <a:solidFill>
                <a:srgbClr val="002060"/>
              </a:solidFill>
              <a:latin typeface="Century Gothic" pitchFamily="34" charset="0"/>
            </a:endParaRPr>
          </a:p>
          <a:p>
            <a:pPr marL="457200" indent="-457200" eaLnBrk="1" hangingPunct="1">
              <a:spcBef>
                <a:spcPct val="50000"/>
              </a:spcBef>
              <a:buFont typeface="Arial" pitchFamily="34" charset="0"/>
              <a:buChar char="•"/>
            </a:pPr>
            <a:r>
              <a:rPr lang="it-IT" altLang="it-IT" sz="3200" b="1">
                <a:solidFill>
                  <a:srgbClr val="002060"/>
                </a:solidFill>
                <a:latin typeface="Century Gothic" pitchFamily="34" charset="0"/>
              </a:rPr>
              <a:t>Lascia espirare</a:t>
            </a:r>
          </a:p>
        </p:txBody>
      </p:sp>
      <p:sp>
        <p:nvSpPr>
          <p:cNvPr id="16" name="Rectangle 7"/>
          <p:cNvSpPr>
            <a:spLocks noChangeArrowheads="1"/>
          </p:cNvSpPr>
          <p:nvPr/>
        </p:nvSpPr>
        <p:spPr bwMode="auto">
          <a:xfrm>
            <a:off x="755576" y="1124744"/>
            <a:ext cx="7632848" cy="549275"/>
          </a:xfrm>
          <a:prstGeom prst="rect">
            <a:avLst/>
          </a:prstGeom>
          <a:noFill/>
          <a:ln w="9525">
            <a:noFill/>
            <a:miter lim="800000"/>
            <a:headEnd/>
            <a:tailEnd/>
          </a:ln>
          <a:effectLst/>
        </p:spPr>
        <p:txBody>
          <a:bodyPr lIns="92075" tIns="46038" rIns="92075" bIns="46038"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br>
              <a:rPr lang="it-IT" sz="1000" b="1" dirty="0">
                <a:ln w="11430"/>
                <a:solidFill>
                  <a:srgbClr val="C00000"/>
                </a:solidFill>
                <a:effectLst>
                  <a:outerShdw blurRad="50800" dist="39000" dir="5460000" algn="tl">
                    <a:srgbClr val="000000">
                      <a:alpha val="38000"/>
                    </a:srgbClr>
                  </a:outerShdw>
                </a:effectLst>
                <a:latin typeface="Century Gothic" pitchFamily="34" charset="0"/>
                <a:cs typeface="+mn-cs"/>
              </a:rPr>
            </a:br>
            <a:r>
              <a:rPr lang="it-IT" sz="4800" b="1" dirty="0">
                <a:ln w="11430"/>
                <a:solidFill>
                  <a:srgbClr val="C00000"/>
                </a:solidFill>
                <a:effectLst>
                  <a:outerShdw blurRad="50800" dist="39000" dir="5460000" algn="tl">
                    <a:srgbClr val="000000">
                      <a:alpha val="38000"/>
                    </a:srgbClr>
                  </a:outerShdw>
                </a:effectLst>
                <a:latin typeface="Century Gothic" pitchFamily="34" charset="0"/>
                <a:cs typeface="+mn-cs"/>
              </a:rPr>
              <a:t>esegui 2 ventilazioni</a:t>
            </a:r>
            <a:endParaRPr lang="it-IT" sz="3200" b="1" dirty="0">
              <a:ln w="11430"/>
              <a:solidFill>
                <a:srgbClr val="C00000"/>
              </a:solidFill>
              <a:effectLst>
                <a:outerShdw blurRad="50800" dist="39000" dir="5460000" algn="tl">
                  <a:srgbClr val="000000">
                    <a:alpha val="38000"/>
                  </a:srgbClr>
                </a:outerShdw>
              </a:effectLst>
              <a:latin typeface="Century Gothic" pitchFamily="34" charset="0"/>
              <a:cs typeface="+mn-cs"/>
            </a:endParaRPr>
          </a:p>
        </p:txBody>
      </p:sp>
      <p:sp>
        <p:nvSpPr>
          <p:cNvPr id="57348" name="Segnaposto numero diapositiva 16"/>
          <p:cNvSpPr>
            <a:spLocks noGrp="1"/>
          </p:cNvSpPr>
          <p:nvPr>
            <p:ph type="sldNum" sz="quarter" idx="4294967295"/>
          </p:nvPr>
        </p:nvSpPr>
        <p:spPr bwMode="auto">
          <a:xfrm>
            <a:off x="1835150" y="6519863"/>
            <a:ext cx="3673475" cy="365125"/>
          </a:xfrm>
          <a:prstGeom prst="rect">
            <a:avLst/>
          </a:prstGeom>
          <a:noFill/>
          <a:ln>
            <a:miter lim="800000"/>
            <a:headEnd/>
            <a:tailEnd/>
          </a:ln>
        </p:spPr>
        <p:txBody>
          <a:bodyPr/>
          <a:lstStyle/>
          <a:p>
            <a:pPr algn="r" eaLnBrk="1" hangingPunct="1"/>
            <a:fld id="{36619380-FE2B-4A61-8C7E-5CA974F43585}" type="slidenum">
              <a:rPr lang="it-IT" altLang="it-IT" sz="1400">
                <a:latin typeface="Calibri" pitchFamily="34" charset="0"/>
              </a:rPr>
              <a:pPr algn="r" eaLnBrk="1" hangingPunct="1"/>
              <a:t>25</a:t>
            </a:fld>
            <a:endParaRPr lang="it-IT" altLang="it-IT" sz="1400">
              <a:latin typeface="Calibri" pitchFamily="34" charset="0"/>
            </a:endParaRPr>
          </a:p>
        </p:txBody>
      </p:sp>
      <p:sp>
        <p:nvSpPr>
          <p:cNvPr id="6"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Ventilazione</a:t>
            </a:r>
          </a:p>
        </p:txBody>
      </p:sp>
      <p:sp>
        <p:nvSpPr>
          <p:cNvPr id="7"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300788" y="5113338"/>
            <a:ext cx="2843212" cy="1744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9395" name="Text Box 7"/>
          <p:cNvSpPr txBox="1">
            <a:spLocks noChangeArrowheads="1"/>
          </p:cNvSpPr>
          <p:nvPr/>
        </p:nvSpPr>
        <p:spPr bwMode="auto">
          <a:xfrm>
            <a:off x="1979613" y="5084763"/>
            <a:ext cx="6907212" cy="1446212"/>
          </a:xfrm>
          <a:prstGeom prst="rect">
            <a:avLst/>
          </a:prstGeom>
          <a:solidFill>
            <a:srgbClr val="FF0000"/>
          </a:solidFill>
          <a:ln w="57150">
            <a:noFill/>
            <a:miter lim="800000"/>
            <a:headEnd/>
            <a:tailEnd/>
          </a:ln>
        </p:spPr>
        <p:txBody>
          <a:bodyPr>
            <a:spAutoFit/>
          </a:bodyPr>
          <a:lstStyle/>
          <a:p>
            <a:pPr algn="ctr" eaLnBrk="1" hangingPunct="1">
              <a:spcBef>
                <a:spcPct val="50000"/>
              </a:spcBef>
            </a:pPr>
            <a:r>
              <a:rPr lang="it-IT" altLang="it-IT" sz="2000" b="1">
                <a:solidFill>
                  <a:schemeClr val="bg1"/>
                </a:solidFill>
                <a:latin typeface="Century Gothic" pitchFamily="34" charset="0"/>
              </a:rPr>
              <a:t>SE NON SEI SOLO, OGNI 6/7 CICLI (CIRCA 2 MINUTI)                             </a:t>
            </a:r>
            <a:r>
              <a:rPr lang="it-IT" altLang="it-IT" sz="2800" b="1" u="sng">
                <a:solidFill>
                  <a:schemeClr val="bg1"/>
                </a:solidFill>
                <a:latin typeface="Century Gothic" pitchFamily="34" charset="0"/>
              </a:rPr>
              <a:t>CAMBIO</a:t>
            </a:r>
            <a:r>
              <a:rPr lang="it-IT" altLang="it-IT" sz="2800" b="1">
                <a:solidFill>
                  <a:schemeClr val="bg1"/>
                </a:solidFill>
                <a:latin typeface="Century Gothic" pitchFamily="34" charset="0"/>
              </a:rPr>
              <a:t> OPERATORE CTE </a:t>
            </a:r>
            <a:endParaRPr lang="it-IT" altLang="it-IT" sz="2000" b="1">
              <a:solidFill>
                <a:schemeClr val="bg1"/>
              </a:solidFill>
              <a:latin typeface="Century Gothic" pitchFamily="34" charset="0"/>
            </a:endParaRPr>
          </a:p>
          <a:p>
            <a:pPr algn="ctr" eaLnBrk="1" hangingPunct="1">
              <a:spcBef>
                <a:spcPct val="50000"/>
              </a:spcBef>
            </a:pPr>
            <a:r>
              <a:rPr lang="it-IT" altLang="it-IT" sz="1600" b="1" i="1">
                <a:solidFill>
                  <a:schemeClr val="bg1"/>
                </a:solidFill>
                <a:latin typeface="Century Gothic" pitchFamily="34" charset="0"/>
              </a:rPr>
              <a:t>(DOPO 2 MINUTI, A CAUSA DELLO                                                            SFORZO FISICO, LE CTE PERDONO EFFICACIA)</a:t>
            </a:r>
            <a:endParaRPr lang="it-IT" altLang="it-IT" sz="1600" b="1" i="1" u="sng">
              <a:solidFill>
                <a:schemeClr val="bg1"/>
              </a:solidFill>
              <a:latin typeface="Century Gothic" pitchFamily="34" charset="0"/>
            </a:endParaRPr>
          </a:p>
        </p:txBody>
      </p:sp>
      <p:sp>
        <p:nvSpPr>
          <p:cNvPr id="27660" name="Text Box 12"/>
          <p:cNvSpPr txBox="1">
            <a:spLocks noChangeArrowheads="1"/>
          </p:cNvSpPr>
          <p:nvPr/>
        </p:nvSpPr>
        <p:spPr bwMode="auto">
          <a:xfrm>
            <a:off x="3851275" y="1842123"/>
            <a:ext cx="4897438" cy="2576513"/>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ct val="50000"/>
              </a:spcBef>
              <a:spcAft>
                <a:spcPts val="0"/>
              </a:spcAft>
              <a:defRPr/>
            </a:pPr>
            <a:r>
              <a:rPr lang="it-IT"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Rapporto                      CTE / Ventilazioni</a:t>
            </a:r>
          </a:p>
          <a:p>
            <a:pPr algn="ctr" eaLnBrk="1" fontAlgn="auto" hangingPunct="1">
              <a:spcBef>
                <a:spcPct val="50000"/>
              </a:spcBef>
              <a:spcAft>
                <a:spcPts val="0"/>
              </a:spcAft>
              <a:defRPr/>
            </a:pPr>
            <a:r>
              <a:rPr lang="it-IT"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30 : 2</a:t>
            </a:r>
          </a:p>
        </p:txBody>
      </p:sp>
      <p:sp>
        <p:nvSpPr>
          <p:cNvPr id="59397" name="Segnaposto numero diapositiva 19"/>
          <p:cNvSpPr>
            <a:spLocks noGrp="1"/>
          </p:cNvSpPr>
          <p:nvPr>
            <p:ph type="sldNum" sz="quarter" idx="4294967295"/>
          </p:nvPr>
        </p:nvSpPr>
        <p:spPr bwMode="auto">
          <a:xfrm>
            <a:off x="2987675" y="6524625"/>
            <a:ext cx="3671888" cy="365125"/>
          </a:xfrm>
          <a:prstGeom prst="rect">
            <a:avLst/>
          </a:prstGeom>
          <a:noFill/>
          <a:ln>
            <a:miter lim="800000"/>
            <a:headEnd/>
            <a:tailEnd/>
          </a:ln>
        </p:spPr>
        <p:txBody>
          <a:bodyPr/>
          <a:lstStyle/>
          <a:p>
            <a:pPr algn="ctr" eaLnBrk="1" hangingPunct="1"/>
            <a:fld id="{AE3E1BC4-32A1-4333-8D8D-385CAF4FF575}" type="slidenum">
              <a:rPr lang="it-IT" altLang="it-IT" sz="1400">
                <a:latin typeface="Calibri" pitchFamily="34" charset="0"/>
              </a:rPr>
              <a:pPr algn="ctr" eaLnBrk="1" hangingPunct="1"/>
              <a:t>26</a:t>
            </a:fld>
            <a:endParaRPr lang="it-IT" altLang="it-IT" sz="1400">
              <a:latin typeface="Calibri" pitchFamily="34" charset="0"/>
            </a:endParaRPr>
          </a:p>
        </p:txBody>
      </p:sp>
      <p:sp>
        <p:nvSpPr>
          <p:cNvPr id="21"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Rianimazione Cardio-Polmonare - RCP</a:t>
            </a:r>
          </a:p>
        </p:txBody>
      </p:sp>
      <p:grpSp>
        <p:nvGrpSpPr>
          <p:cNvPr id="59399" name="Gruppo 2"/>
          <p:cNvGrpSpPr>
            <a:grpSpLocks/>
          </p:cNvGrpSpPr>
          <p:nvPr/>
        </p:nvGrpSpPr>
        <p:grpSpPr bwMode="auto">
          <a:xfrm>
            <a:off x="468313" y="1125538"/>
            <a:ext cx="3309937" cy="3886200"/>
            <a:chOff x="467544" y="1124744"/>
            <a:chExt cx="3311160" cy="3887787"/>
          </a:xfrm>
        </p:grpSpPr>
        <p:grpSp>
          <p:nvGrpSpPr>
            <p:cNvPr id="59401" name="Gruppo 1"/>
            <p:cNvGrpSpPr>
              <a:grpSpLocks/>
            </p:cNvGrpSpPr>
            <p:nvPr/>
          </p:nvGrpSpPr>
          <p:grpSpPr bwMode="auto">
            <a:xfrm>
              <a:off x="473529" y="1124744"/>
              <a:ext cx="3305175" cy="3887787"/>
              <a:chOff x="473529" y="1124744"/>
              <a:chExt cx="3305175" cy="3887787"/>
            </a:xfrm>
          </p:grpSpPr>
          <p:pic>
            <p:nvPicPr>
              <p:cNvPr id="59403" name="Picture 11" descr="massaggiocardiaco2"/>
              <p:cNvPicPr>
                <a:picLocks noChangeAspect="1" noChangeArrowheads="1"/>
              </p:cNvPicPr>
              <p:nvPr/>
            </p:nvPicPr>
            <p:blipFill>
              <a:blip r:embed="rId3" cstate="print"/>
              <a:srcRect/>
              <a:stretch>
                <a:fillRect/>
              </a:stretch>
            </p:blipFill>
            <p:spPr bwMode="auto">
              <a:xfrm>
                <a:off x="473529" y="1124744"/>
                <a:ext cx="3305175" cy="3887787"/>
              </a:xfrm>
              <a:prstGeom prst="rect">
                <a:avLst/>
              </a:prstGeom>
              <a:noFill/>
              <a:ln w="9525">
                <a:noFill/>
                <a:miter lim="800000"/>
                <a:headEnd/>
                <a:tailEnd/>
              </a:ln>
            </p:spPr>
          </p:pic>
          <p:sp>
            <p:nvSpPr>
              <p:cNvPr id="18" name="Rettangolo 17"/>
              <p:cNvSpPr/>
              <p:nvPr/>
            </p:nvSpPr>
            <p:spPr>
              <a:xfrm>
                <a:off x="494541" y="1844175"/>
                <a:ext cx="1367343" cy="616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200" b="1" dirty="0">
                    <a:solidFill>
                      <a:srgbClr val="002060"/>
                    </a:solidFill>
                    <a:latin typeface="Century Gothic" pitchFamily="34" charset="0"/>
                  </a:rPr>
                  <a:t>30 COMPRESSIONI TORACICHE </a:t>
                </a:r>
              </a:p>
            </p:txBody>
          </p:sp>
          <p:sp>
            <p:nvSpPr>
              <p:cNvPr id="19" name="Rettangolo 18"/>
              <p:cNvSpPr/>
              <p:nvPr/>
            </p:nvSpPr>
            <p:spPr>
              <a:xfrm>
                <a:off x="566005" y="3429147"/>
                <a:ext cx="1413397" cy="554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200" b="1" dirty="0">
                    <a:solidFill>
                      <a:srgbClr val="002060"/>
                    </a:solidFill>
                    <a:latin typeface="Century Gothic" pitchFamily="34" charset="0"/>
                  </a:rPr>
                  <a:t>2 VENTILAZIONI</a:t>
                </a:r>
              </a:p>
            </p:txBody>
          </p:sp>
        </p:grpSp>
        <p:sp>
          <p:nvSpPr>
            <p:cNvPr id="23" name="Rettangolo 22"/>
            <p:cNvSpPr/>
            <p:nvPr/>
          </p:nvSpPr>
          <p:spPr>
            <a:xfrm>
              <a:off x="467544" y="1124744"/>
              <a:ext cx="1368931" cy="616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2400" b="1" dirty="0">
                  <a:solidFill>
                    <a:srgbClr val="0070C0"/>
                  </a:solidFill>
                  <a:latin typeface="Century Gothic" pitchFamily="34" charset="0"/>
                </a:rPr>
                <a:t>CICLO:</a:t>
              </a:r>
            </a:p>
          </p:txBody>
        </p:sp>
      </p:grpSp>
      <p:sp>
        <p:nvSpPr>
          <p:cNvPr id="13" name="Rettangolo 12"/>
          <p:cNvSpPr/>
          <p:nvPr/>
        </p:nvSpPr>
        <p:spPr>
          <a:xfrm>
            <a:off x="3924300" y="4292600"/>
            <a:ext cx="4572000" cy="646113"/>
          </a:xfrm>
          <a:prstGeom prst="rect">
            <a:avLst/>
          </a:prstGeom>
        </p:spPr>
        <p:txBody>
          <a:bodyPr>
            <a:spAutoFit/>
          </a:bodyPr>
          <a:lstStyle/>
          <a:p>
            <a:pPr algn="ctr" eaLnBrk="1" fontAlgn="auto" hangingPunct="1">
              <a:spcBef>
                <a:spcPts val="0"/>
              </a:spcBef>
              <a:spcAft>
                <a:spcPts val="0"/>
              </a:spcAft>
              <a:defRPr/>
            </a:pPr>
            <a:r>
              <a:rPr lang="it-IT" b="1" spc="50" dirty="0">
                <a:ln w="11430"/>
                <a:effectLst>
                  <a:outerShdw blurRad="76200" dist="50800" dir="5400000" algn="tl" rotWithShape="0">
                    <a:srgbClr val="000000">
                      <a:alpha val="65000"/>
                    </a:srgbClr>
                  </a:outerShdw>
                </a:effectLst>
                <a:latin typeface="Century Gothic" pitchFamily="34" charset="0"/>
                <a:cs typeface="+mn-cs"/>
              </a:rPr>
              <a:t>Obiettivo</a:t>
            </a:r>
          </a:p>
          <a:p>
            <a:pPr algn="ctr" eaLnBrk="1" fontAlgn="auto" hangingPunct="1">
              <a:spcBef>
                <a:spcPts val="0"/>
              </a:spcBef>
              <a:spcAft>
                <a:spcPts val="0"/>
              </a:spcAft>
              <a:defRPr/>
            </a:pPr>
            <a:r>
              <a:rPr lang="it-IT" b="1" spc="50" dirty="0">
                <a:ln w="11430"/>
                <a:effectLst>
                  <a:outerShdw blurRad="76200" dist="50800" dir="5400000" algn="tl" rotWithShape="0">
                    <a:srgbClr val="000000">
                      <a:alpha val="65000"/>
                    </a:srgbClr>
                  </a:outerShdw>
                </a:effectLst>
                <a:latin typeface="Century Gothic" pitchFamily="34" charset="0"/>
                <a:cs typeface="+mn-cs"/>
              </a:rPr>
              <a:t> almeno 60% CTE Corrette</a:t>
            </a:r>
            <a:endParaRPr lang="it-IT" b="1" spc="50" dirty="0">
              <a:ln w="11430"/>
              <a:effectLst>
                <a:outerShdw blurRad="76200" dist="50800" dir="5400000" algn="tl" rotWithShape="0">
                  <a:srgbClr val="000000">
                    <a:alpha val="65000"/>
                  </a:srgbClr>
                </a:outerShdw>
              </a:effectLst>
              <a:latin typeface="+mn-lt"/>
              <a:cs typeface="+mn-cs"/>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0" name="Text Box 12"/>
          <p:cNvSpPr txBox="1">
            <a:spLocks noChangeArrowheads="1"/>
          </p:cNvSpPr>
          <p:nvPr/>
        </p:nvSpPr>
        <p:spPr bwMode="auto">
          <a:xfrm>
            <a:off x="3707259" y="2837314"/>
            <a:ext cx="4897438" cy="2123658"/>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ct val="50000"/>
              </a:spcBef>
              <a:spcAft>
                <a:spcPts val="0"/>
              </a:spcAft>
              <a:defRPr/>
            </a:pP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ESEGUI SOLO LE               CTE SENZA INTERRUZIONI</a:t>
            </a:r>
            <a:endParaRPr lang="it-IT"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endParaRPr>
          </a:p>
        </p:txBody>
      </p:sp>
      <p:sp>
        <p:nvSpPr>
          <p:cNvPr id="61443" name="Segnaposto numero diapositiva 19"/>
          <p:cNvSpPr>
            <a:spLocks noGrp="1"/>
          </p:cNvSpPr>
          <p:nvPr>
            <p:ph type="sldNum" sz="quarter" idx="4294967295"/>
          </p:nvPr>
        </p:nvSpPr>
        <p:spPr bwMode="auto">
          <a:xfrm>
            <a:off x="1835150" y="6519863"/>
            <a:ext cx="3673475" cy="365125"/>
          </a:xfrm>
          <a:prstGeom prst="rect">
            <a:avLst/>
          </a:prstGeom>
          <a:noFill/>
          <a:ln>
            <a:miter lim="800000"/>
            <a:headEnd/>
            <a:tailEnd/>
          </a:ln>
        </p:spPr>
        <p:txBody>
          <a:bodyPr/>
          <a:lstStyle/>
          <a:p>
            <a:pPr algn="r" eaLnBrk="1" hangingPunct="1"/>
            <a:fld id="{9C7626C3-8057-4659-A98F-AA754CEB5106}" type="slidenum">
              <a:rPr lang="it-IT" altLang="it-IT" sz="1400">
                <a:latin typeface="Calibri" pitchFamily="34" charset="0"/>
              </a:rPr>
              <a:pPr algn="r" eaLnBrk="1" hangingPunct="1"/>
              <a:t>27</a:t>
            </a:fld>
            <a:endParaRPr lang="it-IT" altLang="it-IT" sz="1400">
              <a:latin typeface="Calibri" pitchFamily="34" charset="0"/>
            </a:endParaRPr>
          </a:p>
        </p:txBody>
      </p:sp>
      <p:sp>
        <p:nvSpPr>
          <p:cNvPr id="21"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Rianimazione Cardio-Polmonare - RCP</a:t>
            </a:r>
          </a:p>
        </p:txBody>
      </p:sp>
      <p:sp>
        <p:nvSpPr>
          <p:cNvPr id="23" name="Rectangle 2"/>
          <p:cNvSpPr>
            <a:spLocks noChangeArrowheads="1"/>
          </p:cNvSpPr>
          <p:nvPr/>
        </p:nvSpPr>
        <p:spPr bwMode="auto">
          <a:xfrm>
            <a:off x="1014933" y="836712"/>
            <a:ext cx="7229475" cy="1371145"/>
          </a:xfrm>
          <a:prstGeom prst="rect">
            <a:avLst/>
          </a:prstGeom>
          <a:noFill/>
          <a:ln>
            <a:noFill/>
          </a:ln>
        </p:spPr>
        <p:txBody>
          <a:bodyPr lIns="0" tIns="0" rIns="0" bIns="0">
            <a:spAutoFit/>
          </a:bodyPr>
          <a:lstStyle/>
          <a:p>
            <a:pPr algn="ctr" fontAlgn="auto">
              <a:lnSpc>
                <a:spcPct val="90000"/>
              </a:lnSpc>
              <a:spcBef>
                <a:spcPts val="0"/>
              </a:spcBef>
              <a:spcAft>
                <a:spcPts val="0"/>
              </a:spcAft>
              <a:defRPr/>
            </a:pPr>
            <a:br>
              <a:rPr lang="it-IT" sz="1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cs typeface="+mn-cs"/>
              </a:rPr>
            </a:br>
            <a:r>
              <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cs typeface="+mn-cs"/>
              </a:rPr>
              <a:t>IN CASO DI VENTILAZIONE                                 </a:t>
            </a:r>
          </a:p>
          <a:p>
            <a:pPr algn="ctr" fontAlgn="auto">
              <a:lnSpc>
                <a:spcPct val="90000"/>
              </a:lnSpc>
              <a:spcBef>
                <a:spcPts val="0"/>
              </a:spcBef>
              <a:spcAft>
                <a:spcPts val="0"/>
              </a:spcAft>
              <a:defRPr/>
            </a:pPr>
            <a:endParaRPr lang="it-IT" sz="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cs typeface="+mn-cs"/>
            </a:endParaRPr>
          </a:p>
          <a:p>
            <a:pPr algn="ctr" fontAlgn="auto">
              <a:lnSpc>
                <a:spcPct val="90000"/>
              </a:lnSpc>
              <a:spcBef>
                <a:spcPts val="0"/>
              </a:spcBef>
              <a:spcAft>
                <a:spcPts val="0"/>
              </a:spcAft>
              <a:defRPr/>
            </a:pPr>
            <a:r>
              <a:rPr lang="it-IT"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cs typeface="+mn-cs"/>
              </a:rPr>
              <a:t>INEFFICACE, IMPOSSIBILE</a:t>
            </a:r>
          </a:p>
          <a:p>
            <a:pPr algn="ctr" fontAlgn="auto">
              <a:lnSpc>
                <a:spcPct val="90000"/>
              </a:lnSpc>
              <a:spcBef>
                <a:spcPts val="0"/>
              </a:spcBef>
              <a:spcAft>
                <a:spcPts val="0"/>
              </a:spcAft>
              <a:defRPr/>
            </a:pPr>
            <a:r>
              <a:rPr lang="it-IT"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cs typeface="+mn-cs"/>
              </a:rPr>
              <a:t> (o se non te la senti di farla)</a:t>
            </a:r>
            <a:endParaRPr lang="it-IT"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cs typeface="+mn-cs"/>
            </a:endParaRPr>
          </a:p>
        </p:txBody>
      </p:sp>
      <p:grpSp>
        <p:nvGrpSpPr>
          <p:cNvPr id="61446" name="Gruppo 2"/>
          <p:cNvGrpSpPr>
            <a:grpSpLocks/>
          </p:cNvGrpSpPr>
          <p:nvPr/>
        </p:nvGrpSpPr>
        <p:grpSpPr bwMode="auto">
          <a:xfrm>
            <a:off x="606425" y="2636838"/>
            <a:ext cx="3100388" cy="2079625"/>
            <a:chOff x="971600" y="3087164"/>
            <a:chExt cx="3100387" cy="2079625"/>
          </a:xfrm>
        </p:grpSpPr>
        <p:pic>
          <p:nvPicPr>
            <p:cNvPr id="61447" name="Picture 3"/>
            <p:cNvPicPr>
              <a:picLocks noChangeAspect="1" noChangeArrowheads="1"/>
            </p:cNvPicPr>
            <p:nvPr/>
          </p:nvPicPr>
          <p:blipFill>
            <a:blip r:embed="rId3" cstate="print"/>
            <a:srcRect/>
            <a:stretch>
              <a:fillRect/>
            </a:stretch>
          </p:blipFill>
          <p:spPr bwMode="auto">
            <a:xfrm>
              <a:off x="971600" y="3087164"/>
              <a:ext cx="3100387" cy="2079625"/>
            </a:xfrm>
            <a:prstGeom prst="rect">
              <a:avLst/>
            </a:prstGeom>
            <a:noFill/>
            <a:ln w="9525">
              <a:noFill/>
              <a:miter lim="800000"/>
              <a:headEnd/>
              <a:tailEnd/>
            </a:ln>
          </p:spPr>
        </p:pic>
        <p:sp>
          <p:nvSpPr>
            <p:cNvPr id="25" name="Rettangolo 24"/>
            <p:cNvSpPr/>
            <p:nvPr/>
          </p:nvSpPr>
          <p:spPr>
            <a:xfrm>
              <a:off x="971600" y="3819001"/>
              <a:ext cx="1368425"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200" b="1" dirty="0">
                  <a:solidFill>
                    <a:srgbClr val="002060"/>
                  </a:solidFill>
                  <a:latin typeface="Century Gothic" pitchFamily="34" charset="0"/>
                </a:rPr>
                <a:t>COMPRESSIONI TORACICHE ESTERNE</a:t>
              </a:r>
            </a:p>
          </p:txBody>
        </p:sp>
      </p:gr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ChangeArrowheads="1"/>
          </p:cNvSpPr>
          <p:nvPr/>
        </p:nvSpPr>
        <p:spPr bwMode="auto">
          <a:xfrm>
            <a:off x="1187624" y="844119"/>
            <a:ext cx="6768752" cy="754566"/>
          </a:xfrm>
          <a:prstGeom prst="rect">
            <a:avLst/>
          </a:prstGeom>
          <a:noFill/>
          <a:ln w="12700">
            <a:noFill/>
            <a:miter lim="800000"/>
            <a:headEnd/>
            <a:tailEnd/>
          </a:ln>
          <a:effectLst>
            <a:outerShdw dist="35921" dir="2700000" algn="ctr" rotWithShape="0">
              <a:schemeClr val="tx1"/>
            </a:outerShdw>
          </a:effectLst>
        </p:spPr>
        <p:txBody>
          <a:bodyPr lIns="90488" tIns="44450" rIns="90488" bIns="4445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62000" eaLnBrk="1" fontAlgn="auto" hangingPunct="1">
              <a:lnSpc>
                <a:spcPct val="90000"/>
              </a:lnSpc>
              <a:spcBef>
                <a:spcPct val="50000"/>
              </a:spcBef>
              <a:spcAft>
                <a:spcPts val="0"/>
              </a:spcAft>
              <a:defRPr/>
            </a:pPr>
            <a:r>
              <a:rPr lang="it-IT" sz="4800" b="1" dirty="0">
                <a:ln w="11430"/>
                <a:solidFill>
                  <a:srgbClr val="002060"/>
                </a:solidFill>
                <a:latin typeface="+mn-lt"/>
                <a:cs typeface="+mn-cs"/>
              </a:rPr>
              <a:t>APPENA DISPONIBILE</a:t>
            </a:r>
            <a:endParaRPr lang="it-IT" sz="3600" b="1" dirty="0">
              <a:ln w="11430"/>
              <a:solidFill>
                <a:srgbClr val="002060"/>
              </a:solidFill>
              <a:latin typeface="+mn-lt"/>
              <a:cs typeface="+mn-cs"/>
            </a:endParaRPr>
          </a:p>
        </p:txBody>
      </p:sp>
      <p:sp>
        <p:nvSpPr>
          <p:cNvPr id="15" name="Rectangle 7"/>
          <p:cNvSpPr txBox="1">
            <a:spLocks noChangeArrowheads="1"/>
          </p:cNvSpPr>
          <p:nvPr/>
        </p:nvSpPr>
        <p:spPr bwMode="auto">
          <a:xfrm>
            <a:off x="1271588" y="620713"/>
            <a:ext cx="6653212" cy="549275"/>
          </a:xfrm>
          <a:prstGeom prst="rect">
            <a:avLst/>
          </a:prstGeom>
          <a:noFill/>
          <a:ln w="9525">
            <a:noFill/>
            <a:miter lim="800000"/>
            <a:headEnd/>
            <a:tailEnd/>
          </a:ln>
          <a:effectLst/>
        </p:spPr>
        <p:txBody>
          <a:bodyPr lIns="92075" tIns="46038" rIns="92075" bIns="46038" anchor="ctr"/>
          <a:lstStyle/>
          <a:p>
            <a:pPr algn="ctr" eaLnBrk="1" fontAlgn="auto" hangingPunct="1">
              <a:spcBef>
                <a:spcPts val="0"/>
              </a:spcBef>
              <a:spcAft>
                <a:spcPts val="0"/>
              </a:spcAft>
              <a:defRPr/>
            </a:pPr>
            <a:br>
              <a:rPr lang="it-IT" sz="1000" b="1" kern="0" dirty="0">
                <a:solidFill>
                  <a:schemeClr val="bg1"/>
                </a:solidFill>
                <a:effectLst>
                  <a:outerShdw blurRad="38100" dist="38100" dir="2700000" algn="tl">
                    <a:srgbClr val="000000">
                      <a:alpha val="43137"/>
                    </a:srgbClr>
                  </a:outerShdw>
                </a:effectLst>
                <a:latin typeface="Century Gothic" pitchFamily="34" charset="0"/>
                <a:ea typeface="+mj-ea"/>
                <a:cs typeface="+mj-cs"/>
              </a:rPr>
            </a:br>
            <a:endParaRPr lang="it-IT" sz="3200" b="1" kern="0" dirty="0">
              <a:solidFill>
                <a:schemeClr val="bg1"/>
              </a:solidFill>
              <a:effectLst>
                <a:outerShdw blurRad="38100" dist="38100" dir="2700000" algn="tl">
                  <a:srgbClr val="000000">
                    <a:alpha val="43137"/>
                  </a:srgbClr>
                </a:outerShdw>
              </a:effectLst>
              <a:latin typeface="Century Gothic" pitchFamily="34" charset="0"/>
              <a:ea typeface="+mj-ea"/>
              <a:cs typeface="+mj-cs"/>
            </a:endParaRPr>
          </a:p>
        </p:txBody>
      </p:sp>
      <p:sp>
        <p:nvSpPr>
          <p:cNvPr id="63492" name="Segnaposto numero diapositiva 16"/>
          <p:cNvSpPr>
            <a:spLocks noGrp="1"/>
          </p:cNvSpPr>
          <p:nvPr>
            <p:ph type="sldNum" sz="quarter" idx="4294967295"/>
          </p:nvPr>
        </p:nvSpPr>
        <p:spPr bwMode="auto">
          <a:xfrm>
            <a:off x="2843213" y="6519863"/>
            <a:ext cx="3673475" cy="365125"/>
          </a:xfrm>
          <a:prstGeom prst="rect">
            <a:avLst/>
          </a:prstGeom>
          <a:noFill/>
          <a:ln>
            <a:miter lim="800000"/>
            <a:headEnd/>
            <a:tailEnd/>
          </a:ln>
        </p:spPr>
        <p:txBody>
          <a:bodyPr/>
          <a:lstStyle/>
          <a:p>
            <a:pPr algn="ctr" eaLnBrk="1" hangingPunct="1"/>
            <a:fld id="{5F06A416-60A0-44BF-A9C5-2CB86C4B2A42}" type="slidenum">
              <a:rPr lang="it-IT" altLang="it-IT" sz="1400">
                <a:latin typeface="Calibri" pitchFamily="34" charset="0"/>
              </a:rPr>
              <a:pPr algn="ctr" eaLnBrk="1" hangingPunct="1"/>
              <a:t>28</a:t>
            </a:fld>
            <a:endParaRPr lang="it-IT" altLang="it-IT" sz="1400">
              <a:latin typeface="Calibri" pitchFamily="34" charset="0"/>
            </a:endParaRPr>
          </a:p>
        </p:txBody>
      </p:sp>
      <p:sp>
        <p:nvSpPr>
          <p:cNvPr id="6" name="Rectangle 2"/>
          <p:cNvSpPr>
            <a:spLocks noChangeArrowheads="1"/>
          </p:cNvSpPr>
          <p:nvPr/>
        </p:nvSpPr>
        <p:spPr bwMode="auto">
          <a:xfrm>
            <a:off x="1014933" y="5347632"/>
            <a:ext cx="7229475" cy="581698"/>
          </a:xfrm>
          <a:prstGeom prst="rect">
            <a:avLst/>
          </a:prstGeom>
          <a:noFill/>
          <a:ln>
            <a:noFill/>
          </a:ln>
        </p:spPr>
        <p:txBody>
          <a:bodyPr lIns="0" tIns="0" rIns="0" bIns="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lnSpc>
                <a:spcPct val="90000"/>
              </a:lnSpc>
              <a:spcBef>
                <a:spcPts val="0"/>
              </a:spcBef>
              <a:spcAft>
                <a:spcPts val="0"/>
              </a:spcAft>
              <a:defRPr/>
            </a:pPr>
            <a:br>
              <a:rPr lang="it-IT" sz="1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br>
            <a:r>
              <a:rPr lang="it-IT" sz="3200" b="1" cap="all" dirty="0">
                <a:ln w="0"/>
                <a:solidFill>
                  <a:srgbClr val="FF0000"/>
                </a:solidFill>
                <a:effectLst>
                  <a:reflection blurRad="12700" stA="50000" endPos="50000" dist="5000" dir="5400000" sy="-100000" rotWithShape="0"/>
                </a:effectLst>
                <a:latin typeface="Century Gothic" pitchFamily="34" charset="0"/>
                <a:cs typeface="+mn-cs"/>
              </a:rPr>
              <a:t>D</a:t>
            </a:r>
            <a:r>
              <a:rPr lang="it-IT"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t>EFIBRILLATORE (semi)</a:t>
            </a:r>
            <a:r>
              <a:rPr lang="it-IT" sz="3200" b="1" cap="all" dirty="0">
                <a:ln w="0"/>
                <a:solidFill>
                  <a:srgbClr val="FF0000"/>
                </a:solidFill>
                <a:effectLst>
                  <a:reflection blurRad="12700" stA="50000" endPos="50000" dist="5000" dir="5400000" sy="-100000" rotWithShape="0"/>
                </a:effectLst>
                <a:latin typeface="Century Gothic" pitchFamily="34" charset="0"/>
                <a:cs typeface="+mn-cs"/>
              </a:rPr>
              <a:t>a</a:t>
            </a:r>
            <a:r>
              <a:rPr lang="it-IT"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t>utomatico </a:t>
            </a:r>
            <a:r>
              <a:rPr lang="it-IT" sz="3200" b="1" cap="all" dirty="0">
                <a:ln w="0"/>
                <a:solidFill>
                  <a:srgbClr val="FF0000"/>
                </a:solidFill>
                <a:effectLst>
                  <a:reflection blurRad="12700" stA="50000" endPos="50000" dist="5000" dir="5400000" sy="-100000" rotWithShape="0"/>
                </a:effectLst>
                <a:latin typeface="Century Gothic" pitchFamily="34" charset="0"/>
                <a:cs typeface="+mn-cs"/>
              </a:rPr>
              <a:t>e</a:t>
            </a:r>
            <a:r>
              <a:rPr lang="it-IT"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t>sterno</a:t>
            </a:r>
            <a:endParaRPr lang="it-IT"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endParaRPr>
          </a:p>
        </p:txBody>
      </p:sp>
      <p:pic>
        <p:nvPicPr>
          <p:cNvPr id="63494" name="Picture 2" descr="http://www.brianzaperilcuore.org/admin2007/fileimportati/DAE-cartello/DAE-cartello_alta.jpg"/>
          <p:cNvPicPr>
            <a:picLocks noChangeAspect="1" noChangeArrowheads="1"/>
          </p:cNvPicPr>
          <p:nvPr/>
        </p:nvPicPr>
        <p:blipFill>
          <a:blip r:embed="rId3" cstate="print"/>
          <a:srcRect/>
          <a:stretch>
            <a:fillRect/>
          </a:stretch>
        </p:blipFill>
        <p:spPr bwMode="auto">
          <a:xfrm>
            <a:off x="2857500" y="1571625"/>
            <a:ext cx="3643313" cy="3643313"/>
          </a:xfrm>
          <a:prstGeom prst="rect">
            <a:avLst/>
          </a:prstGeom>
          <a:noFill/>
          <a:ln w="9525">
            <a:noFill/>
            <a:miter lim="800000"/>
            <a:headEnd/>
            <a:tailEnd/>
          </a:ln>
        </p:spPr>
      </p:pic>
      <p:sp>
        <p:nvSpPr>
          <p:cNvPr id="8"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magine 14" descr="Senza titolo-2.png"/>
          <p:cNvPicPr>
            <a:picLocks noChangeAspect="1"/>
          </p:cNvPicPr>
          <p:nvPr/>
        </p:nvPicPr>
        <p:blipFill>
          <a:blip r:embed="rId3" cstate="print"/>
          <a:srcRect/>
          <a:stretch>
            <a:fillRect/>
          </a:stretch>
        </p:blipFill>
        <p:spPr bwMode="auto">
          <a:xfrm>
            <a:off x="857250" y="2243138"/>
            <a:ext cx="3409950" cy="3543300"/>
          </a:xfrm>
          <a:prstGeom prst="rect">
            <a:avLst/>
          </a:prstGeom>
          <a:noFill/>
          <a:ln w="9525">
            <a:noFill/>
            <a:miter lim="800000"/>
            <a:headEnd/>
            <a:tailEnd/>
          </a:ln>
        </p:spPr>
      </p:pic>
      <p:sp>
        <p:nvSpPr>
          <p:cNvPr id="65539" name="Segnaposto numero diapositiva 3"/>
          <p:cNvSpPr>
            <a:spLocks noGrp="1"/>
          </p:cNvSpPr>
          <p:nvPr>
            <p:ph type="sldNum" sz="quarter" idx="4294967295"/>
          </p:nvPr>
        </p:nvSpPr>
        <p:spPr bwMode="auto">
          <a:xfrm>
            <a:off x="1835150" y="6519863"/>
            <a:ext cx="3673475" cy="365125"/>
          </a:xfrm>
          <a:prstGeom prst="rect">
            <a:avLst/>
          </a:prstGeom>
          <a:noFill/>
          <a:ln>
            <a:miter lim="800000"/>
            <a:headEnd/>
            <a:tailEnd/>
          </a:ln>
        </p:spPr>
        <p:txBody>
          <a:bodyPr/>
          <a:lstStyle/>
          <a:p>
            <a:pPr algn="r" eaLnBrk="1" hangingPunct="1"/>
            <a:fld id="{D64B1E3E-D034-4CB5-90B5-AFA6AABF6959}" type="slidenum">
              <a:rPr lang="it-IT" altLang="it-IT" sz="1400">
                <a:latin typeface="Calibri" pitchFamily="34" charset="0"/>
              </a:rPr>
              <a:pPr algn="r" eaLnBrk="1" hangingPunct="1"/>
              <a:t>29</a:t>
            </a:fld>
            <a:endParaRPr lang="it-IT" altLang="it-IT" sz="1400">
              <a:latin typeface="Calibri" pitchFamily="34" charset="0"/>
            </a:endParaRPr>
          </a:p>
        </p:txBody>
      </p:sp>
      <p:pic>
        <p:nvPicPr>
          <p:cNvPr id="65540" name="Immagine 4"/>
          <p:cNvPicPr>
            <a:picLocks noChangeAspect="1"/>
          </p:cNvPicPr>
          <p:nvPr/>
        </p:nvPicPr>
        <p:blipFill>
          <a:blip r:embed="rId4" cstate="print"/>
          <a:srcRect/>
          <a:stretch>
            <a:fillRect/>
          </a:stretch>
        </p:blipFill>
        <p:spPr bwMode="auto">
          <a:xfrm>
            <a:off x="4256088" y="1484313"/>
            <a:ext cx="1233487" cy="1076325"/>
          </a:xfrm>
          <a:prstGeom prst="rect">
            <a:avLst/>
          </a:prstGeom>
          <a:noFill/>
          <a:ln w="9525">
            <a:noFill/>
            <a:miter lim="800000"/>
            <a:headEnd/>
            <a:tailEnd/>
          </a:ln>
        </p:spPr>
      </p:pic>
      <p:cxnSp>
        <p:nvCxnSpPr>
          <p:cNvPr id="8" name="Connettore 2 7"/>
          <p:cNvCxnSpPr/>
          <p:nvPr/>
        </p:nvCxnSpPr>
        <p:spPr>
          <a:xfrm flipH="1">
            <a:off x="1925638" y="2492375"/>
            <a:ext cx="2330450" cy="15128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H="1">
            <a:off x="3243263" y="2492375"/>
            <a:ext cx="1012825" cy="25923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543" name="Text Box 6"/>
          <p:cNvSpPr txBox="1">
            <a:spLocks noChangeArrowheads="1"/>
          </p:cNvSpPr>
          <p:nvPr/>
        </p:nvSpPr>
        <p:spPr bwMode="auto">
          <a:xfrm>
            <a:off x="5092700" y="2060575"/>
            <a:ext cx="4249738" cy="1570038"/>
          </a:xfrm>
          <a:prstGeom prst="rect">
            <a:avLst/>
          </a:prstGeom>
          <a:noFill/>
          <a:ln w="9525">
            <a:noFill/>
            <a:miter lim="800000"/>
            <a:headEnd/>
            <a:tailEnd/>
          </a:ln>
        </p:spPr>
        <p:txBody>
          <a:bodyPr>
            <a:spAutoFit/>
          </a:bodyPr>
          <a:lstStyle/>
          <a:p>
            <a:pPr eaLnBrk="1" hangingPunct="1">
              <a:spcBef>
                <a:spcPct val="50000"/>
              </a:spcBef>
            </a:pPr>
            <a:r>
              <a:rPr lang="it-IT" altLang="it-IT" sz="2400" b="1">
                <a:solidFill>
                  <a:srgbClr val="002060"/>
                </a:solidFill>
                <a:latin typeface="Century Gothic" pitchFamily="34" charset="0"/>
              </a:rPr>
              <a:t>Se necessario depila          SOLO le aree su cui             vanno applicate le            piastre adesive del DAE</a:t>
            </a:r>
          </a:p>
        </p:txBody>
      </p:sp>
      <p:pic>
        <p:nvPicPr>
          <p:cNvPr id="65544" name="Picture 4" descr="http://www.tammytayloreurope.com/shop/images/salviettine_gel.jpg"/>
          <p:cNvPicPr>
            <a:picLocks noChangeAspect="1" noChangeArrowheads="1"/>
          </p:cNvPicPr>
          <p:nvPr/>
        </p:nvPicPr>
        <p:blipFill>
          <a:blip r:embed="rId5" cstate="print"/>
          <a:srcRect/>
          <a:stretch>
            <a:fillRect/>
          </a:stretch>
        </p:blipFill>
        <p:spPr bwMode="auto">
          <a:xfrm>
            <a:off x="4256088" y="3789363"/>
            <a:ext cx="1341437" cy="1074737"/>
          </a:xfrm>
          <a:prstGeom prst="rect">
            <a:avLst/>
          </a:prstGeom>
          <a:noFill/>
          <a:ln w="9525">
            <a:noFill/>
            <a:miter lim="800000"/>
            <a:headEnd/>
            <a:tailEnd/>
          </a:ln>
        </p:spPr>
      </p:pic>
      <p:sp>
        <p:nvSpPr>
          <p:cNvPr id="65545" name="Text Box 6"/>
          <p:cNvSpPr txBox="1">
            <a:spLocks noChangeArrowheads="1"/>
          </p:cNvSpPr>
          <p:nvPr/>
        </p:nvSpPr>
        <p:spPr bwMode="auto">
          <a:xfrm>
            <a:off x="5472113" y="4389438"/>
            <a:ext cx="3779837" cy="1200150"/>
          </a:xfrm>
          <a:prstGeom prst="rect">
            <a:avLst/>
          </a:prstGeom>
          <a:noFill/>
          <a:ln w="9525">
            <a:noFill/>
            <a:miter lim="800000"/>
            <a:headEnd/>
            <a:tailEnd/>
          </a:ln>
        </p:spPr>
        <p:txBody>
          <a:bodyPr>
            <a:spAutoFit/>
          </a:bodyPr>
          <a:lstStyle/>
          <a:p>
            <a:pPr eaLnBrk="1" hangingPunct="1">
              <a:spcBef>
                <a:spcPct val="50000"/>
              </a:spcBef>
            </a:pPr>
            <a:r>
              <a:rPr lang="it-IT" altLang="it-IT" sz="2400" b="1">
                <a:solidFill>
                  <a:srgbClr val="002060"/>
                </a:solidFill>
                <a:latin typeface="Century Gothic" pitchFamily="34" charset="0"/>
              </a:rPr>
              <a:t>Asciuga rapidamente TUTTO il torace se BAGNATO o SUDATO</a:t>
            </a:r>
          </a:p>
        </p:txBody>
      </p:sp>
      <p:sp>
        <p:nvSpPr>
          <p:cNvPr id="11"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Utilizzo del DAE</a:t>
            </a:r>
          </a:p>
        </p:txBody>
      </p:sp>
      <p:sp>
        <p:nvSpPr>
          <p:cNvPr id="12" name="Rectangle 2"/>
          <p:cNvSpPr>
            <a:spLocks noChangeArrowheads="1"/>
          </p:cNvSpPr>
          <p:nvPr/>
        </p:nvSpPr>
        <p:spPr bwMode="auto">
          <a:xfrm>
            <a:off x="1014933" y="836712"/>
            <a:ext cx="7229475" cy="470898"/>
          </a:xfrm>
          <a:prstGeom prst="rect">
            <a:avLst/>
          </a:prstGeom>
          <a:noFill/>
          <a:ln>
            <a:noFill/>
          </a:ln>
        </p:spPr>
        <p:txBody>
          <a:bodyPr lIns="0" tIns="0" rIns="0" bIns="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lnSpc>
                <a:spcPct val="90000"/>
              </a:lnSpc>
              <a:spcBef>
                <a:spcPts val="0"/>
              </a:spcBef>
              <a:spcAft>
                <a:spcPts val="0"/>
              </a:spcAft>
              <a:defRPr/>
            </a:pPr>
            <a:br>
              <a:rPr lang="it-IT" sz="1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br>
            <a:r>
              <a:rPr lang="it-IT"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t>PREPARAZIONE DEL TORACE</a:t>
            </a:r>
            <a:endParaRPr lang="it-IT"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endParaRPr>
          </a:p>
        </p:txBody>
      </p:sp>
      <p:sp>
        <p:nvSpPr>
          <p:cNvPr id="13"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250825" y="3076575"/>
            <a:ext cx="8497888" cy="1573213"/>
          </a:xfrm>
          <a:prstGeom prst="rect">
            <a:avLst/>
          </a:prstGeom>
          <a:noFill/>
          <a:ln w="9525">
            <a:noFill/>
            <a:miter lim="800000"/>
            <a:headEnd/>
            <a:tailEnd/>
          </a:ln>
        </p:spPr>
        <p:txBody>
          <a:bodyPr anchor="ctr">
            <a:spAutoFit/>
          </a:bodyPr>
          <a:lstStyle/>
          <a:p>
            <a:pPr algn="ctr">
              <a:lnSpc>
                <a:spcPct val="88000"/>
              </a:lnSpc>
              <a:spcBef>
                <a:spcPct val="30000"/>
              </a:spcBef>
            </a:pPr>
            <a:r>
              <a:rPr lang="it-IT" altLang="it-IT" sz="2300" b="1">
                <a:solidFill>
                  <a:srgbClr val="000099"/>
                </a:solidFill>
                <a:latin typeface="Century Gothic" pitchFamily="34" charset="0"/>
              </a:rPr>
              <a:t> </a:t>
            </a:r>
          </a:p>
          <a:p>
            <a:pPr algn="ctr">
              <a:spcBef>
                <a:spcPct val="30000"/>
              </a:spcBef>
            </a:pPr>
            <a:r>
              <a:rPr lang="it-IT" altLang="it-IT" sz="2300" b="1">
                <a:solidFill>
                  <a:srgbClr val="000099"/>
                </a:solidFill>
                <a:latin typeface="Century Gothic" pitchFamily="34" charset="0"/>
              </a:rPr>
              <a:t>Acquisire uno SCHEMA di INTERVENTO per effettuare la Rianimazione Cardio-Polmonare (RCP) ed utilizzare il Defibrillatore semiAutomatico Esterno (DAE)</a:t>
            </a:r>
          </a:p>
        </p:txBody>
      </p:sp>
      <p:sp>
        <p:nvSpPr>
          <p:cNvPr id="12291" name="Text Box 7"/>
          <p:cNvSpPr txBox="1">
            <a:spLocks noChangeArrowheads="1"/>
          </p:cNvSpPr>
          <p:nvPr/>
        </p:nvSpPr>
        <p:spPr bwMode="auto">
          <a:xfrm>
            <a:off x="468313" y="1089025"/>
            <a:ext cx="8183562" cy="2484438"/>
          </a:xfrm>
          <a:prstGeom prst="rect">
            <a:avLst/>
          </a:prstGeom>
          <a:noFill/>
          <a:ln w="9525">
            <a:noFill/>
            <a:miter lim="800000"/>
            <a:headEnd/>
            <a:tailEnd/>
          </a:ln>
        </p:spPr>
        <p:txBody>
          <a:bodyPr anchor="ctr">
            <a:spAutoFit/>
          </a:bodyPr>
          <a:lstStyle/>
          <a:p>
            <a:pPr algn="ctr">
              <a:lnSpc>
                <a:spcPct val="88000"/>
              </a:lnSpc>
              <a:spcBef>
                <a:spcPct val="30000"/>
              </a:spcBef>
            </a:pPr>
            <a:r>
              <a:rPr lang="it-IT" altLang="it-IT" sz="2400" b="1">
                <a:solidFill>
                  <a:srgbClr val="002060"/>
                </a:solidFill>
                <a:latin typeface="Century Gothic" pitchFamily="34" charset="0"/>
              </a:rPr>
              <a:t>RICONOSCERE i segni di allarme di un                               Arresto Cardio Circolatorio (ACC)</a:t>
            </a:r>
          </a:p>
          <a:p>
            <a:pPr algn="ctr">
              <a:lnSpc>
                <a:spcPct val="88000"/>
              </a:lnSpc>
              <a:spcBef>
                <a:spcPct val="30000"/>
              </a:spcBef>
            </a:pPr>
            <a:endParaRPr lang="it-IT" altLang="it-IT" sz="1000" b="1">
              <a:solidFill>
                <a:srgbClr val="002060"/>
              </a:solidFill>
              <a:latin typeface="Century Gothic" pitchFamily="34" charset="0"/>
            </a:endParaRPr>
          </a:p>
          <a:p>
            <a:pPr algn="ctr">
              <a:lnSpc>
                <a:spcPct val="88000"/>
              </a:lnSpc>
              <a:spcBef>
                <a:spcPct val="30000"/>
              </a:spcBef>
            </a:pPr>
            <a:r>
              <a:rPr lang="it-IT" altLang="it-IT" sz="2400" b="1">
                <a:solidFill>
                  <a:srgbClr val="002060"/>
                </a:solidFill>
                <a:latin typeface="Century Gothic" pitchFamily="34" charset="0"/>
              </a:rPr>
              <a:t>Saper </a:t>
            </a:r>
            <a:r>
              <a:rPr lang="it-IT" altLang="it-IT" sz="2400" b="1" u="sng">
                <a:solidFill>
                  <a:srgbClr val="002060"/>
                </a:solidFill>
                <a:latin typeface="Century Gothic" pitchFamily="34" charset="0"/>
              </a:rPr>
              <a:t>ALLERTARE</a:t>
            </a:r>
            <a:r>
              <a:rPr lang="it-IT" altLang="it-IT" sz="2400" b="1">
                <a:solidFill>
                  <a:srgbClr val="002060"/>
                </a:solidFill>
                <a:latin typeface="Century Gothic" pitchFamily="34" charset="0"/>
              </a:rPr>
              <a:t> correttamente il Sistema di Emergenza Sanitaria-118</a:t>
            </a:r>
          </a:p>
          <a:p>
            <a:pPr algn="ctr">
              <a:lnSpc>
                <a:spcPct val="88000"/>
              </a:lnSpc>
              <a:spcBef>
                <a:spcPct val="30000"/>
              </a:spcBef>
            </a:pPr>
            <a:endParaRPr lang="it-IT" altLang="it-IT" sz="1000" b="1">
              <a:solidFill>
                <a:srgbClr val="002060"/>
              </a:solidFill>
              <a:latin typeface="Century Gothic" pitchFamily="34" charset="0"/>
            </a:endParaRPr>
          </a:p>
          <a:p>
            <a:pPr algn="ctr">
              <a:lnSpc>
                <a:spcPct val="88000"/>
              </a:lnSpc>
              <a:spcBef>
                <a:spcPct val="30000"/>
              </a:spcBef>
            </a:pPr>
            <a:r>
              <a:rPr lang="it-IT" altLang="it-IT" sz="2400" b="1">
                <a:solidFill>
                  <a:srgbClr val="002060"/>
                </a:solidFill>
                <a:latin typeface="Century Gothic" pitchFamily="34" charset="0"/>
              </a:rPr>
              <a:t>RICONOSCERE RAPIDAMENTE un ACC </a:t>
            </a:r>
          </a:p>
          <a:p>
            <a:pPr algn="ctr">
              <a:lnSpc>
                <a:spcPct val="88000"/>
              </a:lnSpc>
              <a:spcBef>
                <a:spcPct val="30000"/>
              </a:spcBef>
            </a:pPr>
            <a:endParaRPr lang="it-IT" altLang="it-IT" sz="1000" b="1">
              <a:solidFill>
                <a:srgbClr val="002060"/>
              </a:solidFill>
              <a:latin typeface="Century Gothic" pitchFamily="34" charset="0"/>
            </a:endParaRPr>
          </a:p>
        </p:txBody>
      </p:sp>
      <p:sp>
        <p:nvSpPr>
          <p:cNvPr id="12292" name="Segnaposto numero diapositiva 9"/>
          <p:cNvSpPr>
            <a:spLocks noGrp="1"/>
          </p:cNvSpPr>
          <p:nvPr>
            <p:ph type="sldNum" sz="quarter" idx="4294967295"/>
          </p:nvPr>
        </p:nvSpPr>
        <p:spPr bwMode="auto">
          <a:xfrm>
            <a:off x="2843213" y="6519863"/>
            <a:ext cx="3673475" cy="365125"/>
          </a:xfrm>
          <a:prstGeom prst="rect">
            <a:avLst/>
          </a:prstGeom>
          <a:noFill/>
          <a:ln>
            <a:miter lim="800000"/>
            <a:headEnd/>
            <a:tailEnd/>
          </a:ln>
        </p:spPr>
        <p:txBody>
          <a:bodyPr/>
          <a:lstStyle/>
          <a:p>
            <a:pPr algn="ctr" eaLnBrk="1" hangingPunct="1"/>
            <a:fld id="{0B798453-F8F9-4FCD-B649-7558AA1AF7F0}" type="slidenum">
              <a:rPr lang="it-IT" altLang="it-IT" sz="1400">
                <a:latin typeface="Calibri" pitchFamily="34" charset="0"/>
              </a:rPr>
              <a:pPr algn="ctr" eaLnBrk="1" hangingPunct="1"/>
              <a:t>3</a:t>
            </a:fld>
            <a:endParaRPr lang="it-IT" altLang="it-IT" sz="1400">
              <a:latin typeface="Calibri" pitchFamily="34" charset="0"/>
            </a:endParaRPr>
          </a:p>
        </p:txBody>
      </p:sp>
      <p:sp>
        <p:nvSpPr>
          <p:cNvPr id="11" name="Segnaposto contenuto 2"/>
          <p:cNvSpPr txBox="1">
            <a:spLocks/>
          </p:cNvSpPr>
          <p:nvPr/>
        </p:nvSpPr>
        <p:spPr>
          <a:xfrm>
            <a:off x="467544" y="343448"/>
            <a:ext cx="8183562" cy="642937"/>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Obiettivi del Corso</a:t>
            </a:r>
          </a:p>
        </p:txBody>
      </p:sp>
      <p:pic>
        <p:nvPicPr>
          <p:cNvPr id="12294" name="Picture 3"/>
          <p:cNvPicPr>
            <a:picLocks noChangeAspect="1" noChangeArrowheads="1"/>
          </p:cNvPicPr>
          <p:nvPr/>
        </p:nvPicPr>
        <p:blipFill>
          <a:blip r:embed="rId3" cstate="print"/>
          <a:srcRect/>
          <a:stretch>
            <a:fillRect/>
          </a:stretch>
        </p:blipFill>
        <p:spPr bwMode="auto">
          <a:xfrm>
            <a:off x="1835696" y="4869160"/>
            <a:ext cx="5423444" cy="133479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1835696" y="5805264"/>
            <a:ext cx="431800" cy="4381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numero diapositiva 3"/>
          <p:cNvSpPr>
            <a:spLocks noGrp="1"/>
          </p:cNvSpPr>
          <p:nvPr>
            <p:ph type="sldNum" sz="quarter" idx="4294967295"/>
          </p:nvPr>
        </p:nvSpPr>
        <p:spPr bwMode="auto">
          <a:xfrm>
            <a:off x="1835150" y="6519863"/>
            <a:ext cx="3673475" cy="365125"/>
          </a:xfrm>
          <a:prstGeom prst="rect">
            <a:avLst/>
          </a:prstGeom>
          <a:noFill/>
          <a:ln>
            <a:miter lim="800000"/>
            <a:headEnd/>
            <a:tailEnd/>
          </a:ln>
        </p:spPr>
        <p:txBody>
          <a:bodyPr/>
          <a:lstStyle/>
          <a:p>
            <a:pPr algn="r" eaLnBrk="1" hangingPunct="1"/>
            <a:r>
              <a:rPr lang="it-IT" altLang="it-IT" sz="1400">
                <a:latin typeface="Calibri" pitchFamily="34" charset="0"/>
              </a:rPr>
              <a:t>24</a:t>
            </a:r>
          </a:p>
          <a:p>
            <a:pPr algn="r" eaLnBrk="1" hangingPunct="1"/>
            <a:endParaRPr lang="it-IT" altLang="it-IT">
              <a:latin typeface="Calibri" pitchFamily="34" charset="0"/>
            </a:endParaRPr>
          </a:p>
        </p:txBody>
      </p:sp>
      <p:sp>
        <p:nvSpPr>
          <p:cNvPr id="11"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Utilizzo del DAE</a:t>
            </a:r>
          </a:p>
        </p:txBody>
      </p:sp>
      <p:sp>
        <p:nvSpPr>
          <p:cNvPr id="13" name="Segnaposto contenuto 2"/>
          <p:cNvSpPr txBox="1">
            <a:spLocks/>
          </p:cNvSpPr>
          <p:nvPr/>
        </p:nvSpPr>
        <p:spPr>
          <a:xfrm>
            <a:off x="142844" y="142852"/>
            <a:ext cx="8183562" cy="781296"/>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it-IT" sz="2800" b="1" spc="50" dirty="0">
                <a:ln w="11430"/>
                <a:solidFill>
                  <a:srgbClr val="002060"/>
                </a:solidFill>
                <a:latin typeface="Century Gothic" pitchFamily="34" charset="0"/>
              </a:rPr>
              <a:t>Sequenza BLSD </a:t>
            </a:r>
          </a:p>
        </p:txBody>
      </p:sp>
      <p:sp>
        <p:nvSpPr>
          <p:cNvPr id="15" name="Rectangle 2"/>
          <p:cNvSpPr>
            <a:spLocks noChangeArrowheads="1"/>
          </p:cNvSpPr>
          <p:nvPr/>
        </p:nvSpPr>
        <p:spPr bwMode="auto">
          <a:xfrm>
            <a:off x="1014933" y="836712"/>
            <a:ext cx="7229475" cy="470898"/>
          </a:xfrm>
          <a:prstGeom prst="rect">
            <a:avLst/>
          </a:prstGeom>
          <a:noFill/>
          <a:ln>
            <a:noFill/>
          </a:ln>
        </p:spPr>
        <p:txBody>
          <a:bodyPr lIns="0" tIns="0" rIns="0" bIns="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lnSpc>
                <a:spcPct val="90000"/>
              </a:lnSpc>
              <a:spcBef>
                <a:spcPts val="0"/>
              </a:spcBef>
              <a:spcAft>
                <a:spcPts val="0"/>
              </a:spcAft>
              <a:defRPr/>
            </a:pPr>
            <a:br>
              <a:rPr lang="it-IT" sz="1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br>
            <a:r>
              <a:rPr lang="it-IT"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t>POSIZIONE DELLE PLACCHE ADESIVE</a:t>
            </a:r>
            <a:endParaRPr lang="it-IT"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endParaRPr>
          </a:p>
        </p:txBody>
      </p:sp>
      <p:grpSp>
        <p:nvGrpSpPr>
          <p:cNvPr id="67590" name="Gruppo 34"/>
          <p:cNvGrpSpPr>
            <a:grpSpLocks/>
          </p:cNvGrpSpPr>
          <p:nvPr/>
        </p:nvGrpSpPr>
        <p:grpSpPr bwMode="auto">
          <a:xfrm>
            <a:off x="928688" y="1714500"/>
            <a:ext cx="3409950" cy="3543300"/>
            <a:chOff x="928662" y="1714488"/>
            <a:chExt cx="3409950" cy="3543300"/>
          </a:xfrm>
        </p:grpSpPr>
        <p:pic>
          <p:nvPicPr>
            <p:cNvPr id="67596" name="Immagine 32" descr="Senza titolo-2.png"/>
            <p:cNvPicPr>
              <a:picLocks noChangeAspect="1"/>
            </p:cNvPicPr>
            <p:nvPr/>
          </p:nvPicPr>
          <p:blipFill>
            <a:blip r:embed="rId3" cstate="print"/>
            <a:srcRect/>
            <a:stretch>
              <a:fillRect/>
            </a:stretch>
          </p:blipFill>
          <p:spPr bwMode="auto">
            <a:xfrm>
              <a:off x="928662" y="1714488"/>
              <a:ext cx="3409950" cy="3543300"/>
            </a:xfrm>
            <a:prstGeom prst="rect">
              <a:avLst/>
            </a:prstGeom>
            <a:noFill/>
            <a:ln w="9525">
              <a:noFill/>
              <a:miter lim="800000"/>
              <a:headEnd/>
              <a:tailEnd/>
            </a:ln>
          </p:spPr>
        </p:pic>
        <p:sp>
          <p:nvSpPr>
            <p:cNvPr id="17" name="Rettangolo arrotondato 16"/>
            <p:cNvSpPr/>
            <p:nvPr/>
          </p:nvSpPr>
          <p:spPr>
            <a:xfrm rot="21100358">
              <a:off x="1919262" y="3032113"/>
              <a:ext cx="500062" cy="6429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8" name="Rettangolo arrotondato 17"/>
            <p:cNvSpPr/>
            <p:nvPr/>
          </p:nvSpPr>
          <p:spPr>
            <a:xfrm rot="514807">
              <a:off x="3297212" y="4130663"/>
              <a:ext cx="228600" cy="6429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20" name="Forma 19"/>
            <p:cNvCxnSpPr>
              <a:stCxn id="17" idx="0"/>
            </p:cNvCxnSpPr>
            <p:nvPr/>
          </p:nvCxnSpPr>
          <p:spPr>
            <a:xfrm rot="5400000" flipH="1" flipV="1">
              <a:off x="2708540" y="1958500"/>
              <a:ext cx="491153" cy="1664133"/>
            </a:xfrm>
            <a:prstGeom prst="curvedConnector2">
              <a:avLst/>
            </a:prstGeom>
            <a:ln w="19050">
              <a:solidFill>
                <a:srgbClr val="002060"/>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2" name="Connettore 7 21"/>
            <p:cNvCxnSpPr/>
            <p:nvPr/>
          </p:nvCxnSpPr>
          <p:spPr>
            <a:xfrm rot="5400000" flipH="1" flipV="1">
              <a:off x="2744762" y="3359138"/>
              <a:ext cx="1655762" cy="1588"/>
            </a:xfrm>
            <a:prstGeom prst="curvedConnector3">
              <a:avLst>
                <a:gd name="adj1"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7591" name="Rectangle 4"/>
          <p:cNvSpPr>
            <a:spLocks noChangeArrowheads="1"/>
          </p:cNvSpPr>
          <p:nvPr/>
        </p:nvSpPr>
        <p:spPr bwMode="auto">
          <a:xfrm>
            <a:off x="3000375" y="2428875"/>
            <a:ext cx="4216400" cy="2843213"/>
          </a:xfrm>
          <a:prstGeom prst="rect">
            <a:avLst/>
          </a:prstGeom>
          <a:noFill/>
          <a:ln w="9525">
            <a:noFill/>
            <a:miter lim="800000"/>
            <a:headEnd/>
            <a:tailEnd/>
          </a:ln>
        </p:spPr>
        <p:txBody>
          <a:bodyPr lIns="0" tIns="0" rIns="0" bIns="0" anchor="ctr">
            <a:spAutoFit/>
          </a:bodyPr>
          <a:lstStyle/>
          <a:p>
            <a:pPr marL="342900" indent="-342900" algn="r">
              <a:lnSpc>
                <a:spcPct val="95000"/>
              </a:lnSpc>
              <a:spcBef>
                <a:spcPct val="80000"/>
              </a:spcBef>
              <a:buClr>
                <a:srgbClr val="FF9900"/>
              </a:buClr>
            </a:pPr>
            <a:r>
              <a:rPr lang="it-IT" altLang="it-IT" sz="2200" b="1">
                <a:solidFill>
                  <a:srgbClr val="002060"/>
                </a:solidFill>
                <a:latin typeface="Century Gothic" pitchFamily="34" charset="0"/>
              </a:rPr>
              <a:t>DESTRA:                                                     sotto la clavicola destra,                       a lato dello sterno</a:t>
            </a:r>
            <a:endParaRPr lang="ar-SA" altLang="it-IT" sz="2200" b="1">
              <a:solidFill>
                <a:srgbClr val="002060"/>
              </a:solidFill>
              <a:latin typeface="Century Gothic" pitchFamily="34" charset="0"/>
            </a:endParaRPr>
          </a:p>
          <a:p>
            <a:pPr marL="342900" indent="-342900" algn="r">
              <a:lnSpc>
                <a:spcPct val="95000"/>
              </a:lnSpc>
              <a:spcBef>
                <a:spcPct val="80000"/>
              </a:spcBef>
              <a:buClr>
                <a:srgbClr val="FF9900"/>
              </a:buClr>
            </a:pPr>
            <a:r>
              <a:rPr lang="it-IT" altLang="it-IT" sz="2200" b="1">
                <a:solidFill>
                  <a:srgbClr val="002060"/>
                </a:solidFill>
                <a:latin typeface="Century Gothic" pitchFamily="34" charset="0"/>
              </a:rPr>
              <a:t>SINISTRA: centro della                              piastra sulla linea                                </a:t>
            </a:r>
            <a:r>
              <a:rPr lang="it-IT" altLang="it-IT" sz="2200" b="1" u="sng">
                <a:solidFill>
                  <a:srgbClr val="002060"/>
                </a:solidFill>
                <a:latin typeface="Century Gothic" pitchFamily="34" charset="0"/>
              </a:rPr>
              <a:t>ascellare media                             </a:t>
            </a:r>
            <a:r>
              <a:rPr lang="it-IT" altLang="it-IT" sz="2200" b="1">
                <a:solidFill>
                  <a:srgbClr val="002060"/>
                </a:solidFill>
                <a:latin typeface="Century Gothic" pitchFamily="34" charset="0"/>
              </a:rPr>
              <a:t>all’altezza del                                5° spazio intercostale </a:t>
            </a:r>
          </a:p>
        </p:txBody>
      </p:sp>
      <p:sp>
        <p:nvSpPr>
          <p:cNvPr id="67592" name="CasellaDiTesto 23"/>
          <p:cNvSpPr txBox="1">
            <a:spLocks noChangeArrowheads="1"/>
          </p:cNvSpPr>
          <p:nvPr/>
        </p:nvSpPr>
        <p:spPr bwMode="auto">
          <a:xfrm>
            <a:off x="3328988" y="1671638"/>
            <a:ext cx="3924300" cy="461962"/>
          </a:xfrm>
          <a:prstGeom prst="rect">
            <a:avLst/>
          </a:prstGeom>
          <a:noFill/>
          <a:ln w="9525">
            <a:noFill/>
            <a:miter lim="800000"/>
            <a:headEnd/>
            <a:tailEnd/>
          </a:ln>
        </p:spPr>
        <p:txBody>
          <a:bodyPr>
            <a:spAutoFit/>
          </a:bodyPr>
          <a:lstStyle/>
          <a:p>
            <a:pPr algn="ctr" eaLnBrk="1" hangingPunct="1"/>
            <a:r>
              <a:rPr lang="it-IT" altLang="it-IT" sz="2400" b="1">
                <a:solidFill>
                  <a:srgbClr val="0070C0"/>
                </a:solidFill>
                <a:latin typeface="Century Gothic" pitchFamily="34" charset="0"/>
              </a:rPr>
              <a:t>ANTERO-LATERALE</a:t>
            </a:r>
          </a:p>
        </p:txBody>
      </p:sp>
      <p:sp>
        <p:nvSpPr>
          <p:cNvPr id="25" name="CasellaDiTesto 24"/>
          <p:cNvSpPr txBox="1"/>
          <p:nvPr/>
        </p:nvSpPr>
        <p:spPr>
          <a:xfrm>
            <a:off x="1142976" y="5429264"/>
            <a:ext cx="7056784"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it-IT" sz="2400" b="1" i="1" dirty="0">
                <a:ln w="11430"/>
                <a:solidFill>
                  <a:srgbClr val="C00000"/>
                </a:solidFill>
                <a:latin typeface="Century Gothic" pitchFamily="34" charset="0"/>
                <a:cs typeface="+mn-cs"/>
              </a:rPr>
              <a:t>DURANTE L’APPLICAZIONE DELLE PLACCHE RIDURRE AL MINIMO LE INTERRUZIONI DELLE CTE </a:t>
            </a:r>
          </a:p>
        </p:txBody>
      </p:sp>
      <p:pic>
        <p:nvPicPr>
          <p:cNvPr id="67594" name="Immagine 26" descr="Senza titolo-3.png"/>
          <p:cNvPicPr>
            <a:picLocks noChangeAspect="1"/>
          </p:cNvPicPr>
          <p:nvPr/>
        </p:nvPicPr>
        <p:blipFill>
          <a:blip r:embed="rId4" cstate="print"/>
          <a:srcRect/>
          <a:stretch>
            <a:fillRect/>
          </a:stretch>
        </p:blipFill>
        <p:spPr bwMode="auto">
          <a:xfrm>
            <a:off x="7496175" y="2500313"/>
            <a:ext cx="1647825" cy="2447925"/>
          </a:xfrm>
          <a:prstGeom prst="rect">
            <a:avLst/>
          </a:prstGeom>
          <a:noFill/>
          <a:ln w="9525">
            <a:noFill/>
            <a:miter lim="800000"/>
            <a:headEnd/>
            <a:tailEnd/>
          </a:ln>
        </p:spPr>
      </p:pic>
      <p:cxnSp>
        <p:nvCxnSpPr>
          <p:cNvPr id="29" name="Connettore 2 28"/>
          <p:cNvCxnSpPr/>
          <p:nvPr/>
        </p:nvCxnSpPr>
        <p:spPr>
          <a:xfrm flipV="1">
            <a:off x="7215188" y="3786188"/>
            <a:ext cx="1357312" cy="78581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divieto_1"/>
          <p:cNvPicPr>
            <a:picLocks noChangeAspect="1" noChangeArrowheads="1"/>
          </p:cNvPicPr>
          <p:nvPr/>
        </p:nvPicPr>
        <p:blipFill>
          <a:blip r:embed="rId3" cstate="print"/>
          <a:srcRect/>
          <a:stretch>
            <a:fillRect/>
          </a:stretch>
        </p:blipFill>
        <p:spPr bwMode="auto">
          <a:xfrm>
            <a:off x="0" y="1028700"/>
            <a:ext cx="5829300" cy="5829300"/>
          </a:xfrm>
          <a:prstGeom prst="rect">
            <a:avLst/>
          </a:prstGeom>
          <a:noFill/>
          <a:ln w="9525">
            <a:noFill/>
            <a:miter lim="800000"/>
            <a:headEnd/>
            <a:tailEnd/>
          </a:ln>
        </p:spPr>
      </p:pic>
      <p:sp>
        <p:nvSpPr>
          <p:cNvPr id="15" name="Rectangle 4"/>
          <p:cNvSpPr>
            <a:spLocks noChangeArrowheads="1"/>
          </p:cNvSpPr>
          <p:nvPr/>
        </p:nvSpPr>
        <p:spPr bwMode="auto">
          <a:xfrm>
            <a:off x="755576" y="1706563"/>
            <a:ext cx="7701147" cy="1034129"/>
          </a:xfrm>
          <a:prstGeom prst="rect">
            <a:avLst/>
          </a:prstGeom>
          <a:noFill/>
          <a:ln w="12700">
            <a:noFill/>
            <a:miter lim="800000"/>
            <a:headEnd/>
            <a:tailEnd/>
          </a:ln>
        </p:spPr>
        <p:txBody>
          <a:bodyPr wrap="none">
            <a:spAutoFit/>
          </a:bodyPr>
          <a:lstStyle/>
          <a:p>
            <a:pPr algn="ctr" fontAlgn="auto">
              <a:lnSpc>
                <a:spcPct val="85000"/>
              </a:lnSpc>
              <a:spcBef>
                <a:spcPts val="0"/>
              </a:spcBef>
              <a:spcAft>
                <a:spcPts val="0"/>
              </a:spcAft>
              <a:defRPr/>
            </a:pPr>
            <a:r>
              <a:rPr lang="it-IT" sz="3600" b="1"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Century Gothic" pitchFamily="34" charset="0"/>
                <a:cs typeface="+mn-cs"/>
              </a:rPr>
              <a:t>Durante le fasi di</a:t>
            </a:r>
          </a:p>
          <a:p>
            <a:pPr algn="ctr" fontAlgn="auto">
              <a:lnSpc>
                <a:spcPct val="85000"/>
              </a:lnSpc>
              <a:spcBef>
                <a:spcPts val="0"/>
              </a:spcBef>
              <a:spcAft>
                <a:spcPts val="0"/>
              </a:spcAft>
              <a:defRPr/>
            </a:pPr>
            <a:r>
              <a:rPr lang="it-IT" sz="3600" b="1"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Century Gothic" pitchFamily="34" charset="0"/>
                <a:cs typeface="+mn-cs"/>
              </a:rPr>
              <a:t> ANALISI, CARICA e </a:t>
            </a:r>
            <a:r>
              <a:rPr lang="it-IT" sz="3600" b="1" u="sng"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Century Gothic" pitchFamily="34" charset="0"/>
                <a:cs typeface="+mn-cs"/>
              </a:rPr>
              <a:t>SCARICA</a:t>
            </a:r>
          </a:p>
        </p:txBody>
      </p:sp>
      <p:sp>
        <p:nvSpPr>
          <p:cNvPr id="16" name="Rectangle 5"/>
          <p:cNvSpPr>
            <a:spLocks noChangeArrowheads="1"/>
          </p:cNvSpPr>
          <p:nvPr/>
        </p:nvSpPr>
        <p:spPr bwMode="auto">
          <a:xfrm>
            <a:off x="-39590" y="4108450"/>
            <a:ext cx="8729654" cy="1505027"/>
          </a:xfrm>
          <a:prstGeom prst="rect">
            <a:avLst/>
          </a:prstGeom>
          <a:noFill/>
          <a:ln w="12700">
            <a:noFill/>
            <a:miter lim="800000"/>
            <a:headEnd/>
            <a:tailEnd/>
          </a:ln>
        </p:spPr>
        <p:txBody>
          <a:bodyPr>
            <a:spAutoFit/>
          </a:bodyPr>
          <a:lstStyle/>
          <a:p>
            <a:pPr algn="r" fontAlgn="auto">
              <a:lnSpc>
                <a:spcPct val="85000"/>
              </a:lnSpc>
              <a:spcBef>
                <a:spcPts val="0"/>
              </a:spcBef>
              <a:spcAft>
                <a:spcPts val="0"/>
              </a:spcAft>
              <a:defRPr/>
            </a:pPr>
            <a:r>
              <a:rPr lang="it-IT" sz="36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Century Gothic" pitchFamily="34" charset="0"/>
                <a:cs typeface="+mn-cs"/>
              </a:rPr>
              <a:t>deve essere a contatto</a:t>
            </a:r>
          </a:p>
          <a:p>
            <a:pPr algn="r" fontAlgn="auto">
              <a:lnSpc>
                <a:spcPct val="85000"/>
              </a:lnSpc>
              <a:spcBef>
                <a:spcPts val="0"/>
              </a:spcBef>
              <a:spcAft>
                <a:spcPts val="0"/>
              </a:spcAft>
              <a:defRPr/>
            </a:pPr>
            <a:r>
              <a:rPr lang="it-IT" sz="36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Century Gothic" pitchFamily="34" charset="0"/>
                <a:cs typeface="+mn-cs"/>
              </a:rPr>
              <a:t>con la vittima, con i cavi                               e le placche del DAE</a:t>
            </a:r>
          </a:p>
        </p:txBody>
      </p:sp>
      <p:sp>
        <p:nvSpPr>
          <p:cNvPr id="17" name="Rectangle 8"/>
          <p:cNvSpPr>
            <a:spLocks noChangeArrowheads="1"/>
          </p:cNvSpPr>
          <p:nvPr/>
        </p:nvSpPr>
        <p:spPr bwMode="auto">
          <a:xfrm>
            <a:off x="3059832" y="2924944"/>
            <a:ext cx="4740400" cy="1089529"/>
          </a:xfrm>
          <a:prstGeom prst="rect">
            <a:avLst/>
          </a:prstGeom>
          <a:noFill/>
          <a:ln w="12700">
            <a:noFill/>
            <a:miter lim="800000"/>
            <a:headEnd/>
            <a:tailEnd/>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ct val="90000"/>
              </a:lnSpc>
              <a:spcBef>
                <a:spcPts val="0"/>
              </a:spcBef>
              <a:spcAft>
                <a:spcPts val="0"/>
              </a:spcAft>
              <a:defRPr/>
            </a:pPr>
            <a:r>
              <a:rPr lang="it-IT" sz="7200" b="1" u="sng" dirty="0">
                <a:ln w="11430"/>
                <a:solidFill>
                  <a:srgbClr val="002060"/>
                </a:solidFill>
                <a:effectLst>
                  <a:outerShdw blurRad="50800" dist="39000" dir="5460000" algn="tl">
                    <a:srgbClr val="000000">
                      <a:alpha val="38000"/>
                    </a:srgbClr>
                  </a:outerShdw>
                </a:effectLst>
                <a:latin typeface="Tahoma" pitchFamily="34" charset="0"/>
                <a:cs typeface="+mn-cs"/>
              </a:rPr>
              <a:t>NESSUNO</a:t>
            </a:r>
          </a:p>
        </p:txBody>
      </p:sp>
      <p:sp>
        <p:nvSpPr>
          <p:cNvPr id="69638" name="Segnaposto numero diapositiva 19"/>
          <p:cNvSpPr>
            <a:spLocks noGrp="1"/>
          </p:cNvSpPr>
          <p:nvPr>
            <p:ph type="sldNum" sz="quarter" idx="4294967295"/>
          </p:nvPr>
        </p:nvSpPr>
        <p:spPr bwMode="auto">
          <a:xfrm>
            <a:off x="1547813" y="6519863"/>
            <a:ext cx="3671887" cy="365125"/>
          </a:xfrm>
          <a:prstGeom prst="rect">
            <a:avLst/>
          </a:prstGeom>
          <a:noFill/>
          <a:ln>
            <a:miter lim="800000"/>
            <a:headEnd/>
            <a:tailEnd/>
          </a:ln>
        </p:spPr>
        <p:txBody>
          <a:bodyPr/>
          <a:lstStyle/>
          <a:p>
            <a:pPr algn="r" eaLnBrk="1" hangingPunct="1"/>
            <a:fld id="{CE985F00-03A6-49F5-835A-F0F01894EE43}" type="slidenum">
              <a:rPr lang="it-IT" altLang="it-IT" sz="1400">
                <a:latin typeface="Calibri" pitchFamily="34" charset="0"/>
              </a:rPr>
              <a:pPr algn="r" eaLnBrk="1" hangingPunct="1"/>
              <a:t>31</a:t>
            </a:fld>
            <a:endParaRPr lang="it-IT" altLang="it-IT" sz="1400">
              <a:latin typeface="Calibri" pitchFamily="34" charset="0"/>
            </a:endParaRPr>
          </a:p>
        </p:txBody>
      </p:sp>
      <p:sp>
        <p:nvSpPr>
          <p:cNvPr id="8"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Utilizzo del DAE</a:t>
            </a:r>
          </a:p>
        </p:txBody>
      </p:sp>
      <p:sp>
        <p:nvSpPr>
          <p:cNvPr id="9" name="Rectangle 2"/>
          <p:cNvSpPr>
            <a:spLocks noChangeArrowheads="1"/>
          </p:cNvSpPr>
          <p:nvPr/>
        </p:nvSpPr>
        <p:spPr bwMode="auto">
          <a:xfrm>
            <a:off x="1014933" y="548680"/>
            <a:ext cx="7229475" cy="595548"/>
          </a:xfrm>
          <a:prstGeom prst="rect">
            <a:avLst/>
          </a:prstGeom>
          <a:noFill/>
          <a:ln>
            <a:noFill/>
          </a:ln>
        </p:spPr>
        <p:txBody>
          <a:bodyPr lIns="0" tIns="0" rIns="0" bIns="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lnSpc>
                <a:spcPct val="90000"/>
              </a:lnSpc>
              <a:spcBef>
                <a:spcPts val="0"/>
              </a:spcBef>
              <a:spcAft>
                <a:spcPts val="0"/>
              </a:spcAft>
              <a:defRPr/>
            </a:pPr>
            <a:br>
              <a:rPr lang="it-IT" sz="11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br>
            <a:r>
              <a:rPr lang="it-IT" sz="32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t>SICUREZZA</a:t>
            </a:r>
            <a:endParaRPr lang="it-IT"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322762" y="2278613"/>
            <a:ext cx="8569718" cy="646331"/>
          </a:xfrm>
          <a:prstGeom prst="rect">
            <a:avLst/>
          </a:prstGeom>
          <a:noFill/>
          <a:ln w="12700">
            <a:noFill/>
            <a:miter lim="800000"/>
            <a:headEnd/>
            <a:tailEnd/>
          </a:ln>
        </p:spPr>
        <p:txBody>
          <a:bodyPr>
            <a:spAutoFit/>
          </a:bodyPr>
          <a:lstStyle/>
          <a:p>
            <a:pPr algn="ctr" fontAlgn="auto">
              <a:spcBef>
                <a:spcPts val="0"/>
              </a:spcBef>
              <a:spcAft>
                <a:spcPts val="0"/>
              </a:spcAft>
              <a:defRPr/>
            </a:pPr>
            <a:r>
              <a:rPr lang="it-IT" sz="36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Tahoma" pitchFamily="34" charset="0"/>
                <a:cs typeface="+mn-cs"/>
              </a:rPr>
              <a:t>Enuncia la filastrocca di sicurezza</a:t>
            </a:r>
          </a:p>
        </p:txBody>
      </p:sp>
      <p:sp>
        <p:nvSpPr>
          <p:cNvPr id="16" name="Text Box 2"/>
          <p:cNvSpPr txBox="1">
            <a:spLocks noChangeArrowheads="1"/>
          </p:cNvSpPr>
          <p:nvPr/>
        </p:nvSpPr>
        <p:spPr bwMode="auto">
          <a:xfrm>
            <a:off x="585655" y="1471717"/>
            <a:ext cx="7874777" cy="824841"/>
          </a:xfrm>
          <a:prstGeom prst="rect">
            <a:avLst/>
          </a:prstGeom>
          <a:noFill/>
          <a:ln w="9525">
            <a:noFill/>
            <a:miter lim="800000"/>
            <a:headEnd/>
            <a:tailEnd/>
          </a:ln>
          <a:effectLst/>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lnSpc>
                <a:spcPct val="85000"/>
              </a:lnSpc>
              <a:spcBef>
                <a:spcPct val="30000"/>
              </a:spcBef>
              <a:spcAft>
                <a:spcPts val="0"/>
              </a:spcAft>
              <a:defRPr/>
            </a:pPr>
            <a:r>
              <a:rPr lang="it-IT" sz="2800" b="1" dirty="0">
                <a:ln w="11430"/>
                <a:solidFill>
                  <a:srgbClr val="C00000"/>
                </a:solidFill>
                <a:latin typeface="Century Gothic" pitchFamily="34" charset="0"/>
                <a:cs typeface="+mn-cs"/>
              </a:rPr>
              <a:t>DURANTE L’ANALISI e PRIMA dell’EROGAZIONE dello SHOCK</a:t>
            </a:r>
            <a:endParaRPr lang="it-IT" sz="600" b="1" dirty="0">
              <a:ln w="11430"/>
              <a:solidFill>
                <a:srgbClr val="C00000"/>
              </a:solidFill>
              <a:latin typeface="Century Gothic" pitchFamily="34" charset="0"/>
              <a:cs typeface="+mn-cs"/>
            </a:endParaRPr>
          </a:p>
        </p:txBody>
      </p:sp>
      <p:sp>
        <p:nvSpPr>
          <p:cNvPr id="18" name="CasellaDiTesto 17"/>
          <p:cNvSpPr txBox="1"/>
          <p:nvPr/>
        </p:nvSpPr>
        <p:spPr>
          <a:xfrm>
            <a:off x="1802636" y="2924944"/>
            <a:ext cx="2016224" cy="584775"/>
          </a:xfrm>
          <a:prstGeom prst="rect">
            <a:avLst/>
          </a:prstGeom>
          <a:noFill/>
        </p:spPr>
        <p:txBody>
          <a:bodyPr>
            <a:spAutoFit/>
          </a:bodyPr>
          <a:lstStyle/>
          <a:p>
            <a:pPr algn="ctr" eaLnBrk="1" fontAlgn="auto" hangingPunct="1">
              <a:spcBef>
                <a:spcPts val="0"/>
              </a:spcBef>
              <a:spcAft>
                <a:spcPts val="0"/>
              </a:spcAft>
              <a:defRPr/>
            </a:pPr>
            <a:r>
              <a:rPr lang="it-IT" sz="3200" b="1" dirty="0">
                <a:ln w="17780" cmpd="sng">
                  <a:solidFill>
                    <a:srgbClr val="FFFFFF"/>
                  </a:solidFill>
                  <a:prstDash val="solid"/>
                  <a:miter lim="800000"/>
                </a:ln>
                <a:solidFill>
                  <a:srgbClr val="000099"/>
                </a:solidFill>
                <a:effectLst>
                  <a:outerShdw blurRad="50800" algn="tl" rotWithShape="0">
                    <a:srgbClr val="000000"/>
                  </a:outerShdw>
                </a:effectLst>
                <a:latin typeface="Century Gothic" pitchFamily="34" charset="0"/>
                <a:cs typeface="+mn-cs"/>
              </a:rPr>
              <a:t>IO</a:t>
            </a:r>
          </a:p>
        </p:txBody>
      </p:sp>
      <p:sp>
        <p:nvSpPr>
          <p:cNvPr id="19" name="CasellaDiTesto 18"/>
          <p:cNvSpPr txBox="1"/>
          <p:nvPr/>
        </p:nvSpPr>
        <p:spPr>
          <a:xfrm>
            <a:off x="2234684" y="3573016"/>
            <a:ext cx="2016224" cy="584775"/>
          </a:xfrm>
          <a:prstGeom prst="rect">
            <a:avLst/>
          </a:prstGeom>
          <a:noFill/>
        </p:spPr>
        <p:txBody>
          <a:bodyPr>
            <a:spAutoFit/>
          </a:bodyPr>
          <a:lstStyle/>
          <a:p>
            <a:pPr algn="ctr" eaLnBrk="1" fontAlgn="auto" hangingPunct="1">
              <a:spcBef>
                <a:spcPts val="0"/>
              </a:spcBef>
              <a:spcAft>
                <a:spcPts val="0"/>
              </a:spcAft>
              <a:defRPr/>
            </a:pPr>
            <a:r>
              <a:rPr lang="it-IT" sz="3200" b="1" dirty="0">
                <a:ln w="17780" cmpd="sng">
                  <a:solidFill>
                    <a:srgbClr val="FFFFFF"/>
                  </a:solidFill>
                  <a:prstDash val="solid"/>
                  <a:miter lim="800000"/>
                </a:ln>
                <a:solidFill>
                  <a:srgbClr val="000099"/>
                </a:solidFill>
                <a:effectLst>
                  <a:outerShdw blurRad="50800" algn="tl" rotWithShape="0">
                    <a:srgbClr val="000000"/>
                  </a:outerShdw>
                </a:effectLst>
                <a:latin typeface="Century Gothic" pitchFamily="34" charset="0"/>
                <a:cs typeface="+mn-cs"/>
              </a:rPr>
              <a:t>VOI</a:t>
            </a:r>
          </a:p>
        </p:txBody>
      </p:sp>
      <p:sp>
        <p:nvSpPr>
          <p:cNvPr id="20" name="CasellaDiTesto 19"/>
          <p:cNvSpPr txBox="1"/>
          <p:nvPr/>
        </p:nvSpPr>
        <p:spPr>
          <a:xfrm>
            <a:off x="2666732" y="4221088"/>
            <a:ext cx="2016224" cy="584775"/>
          </a:xfrm>
          <a:prstGeom prst="rect">
            <a:avLst/>
          </a:prstGeom>
          <a:noFill/>
        </p:spPr>
        <p:txBody>
          <a:bodyPr>
            <a:spAutoFit/>
          </a:bodyPr>
          <a:lstStyle/>
          <a:p>
            <a:pPr algn="ctr" eaLnBrk="1" fontAlgn="auto" hangingPunct="1">
              <a:spcBef>
                <a:spcPts val="0"/>
              </a:spcBef>
              <a:spcAft>
                <a:spcPts val="0"/>
              </a:spcAft>
              <a:defRPr/>
            </a:pPr>
            <a:r>
              <a:rPr lang="it-IT" sz="3200" b="1" dirty="0">
                <a:ln w="17780" cmpd="sng">
                  <a:solidFill>
                    <a:srgbClr val="FFFFFF"/>
                  </a:solidFill>
                  <a:prstDash val="solid"/>
                  <a:miter lim="800000"/>
                </a:ln>
                <a:solidFill>
                  <a:srgbClr val="000099"/>
                </a:solidFill>
                <a:effectLst>
                  <a:outerShdw blurRad="50800" algn="tl" rotWithShape="0">
                    <a:srgbClr val="000000"/>
                  </a:outerShdw>
                </a:effectLst>
                <a:latin typeface="Century Gothic" pitchFamily="34" charset="0"/>
                <a:cs typeface="+mn-cs"/>
              </a:rPr>
              <a:t>TUTTI</a:t>
            </a:r>
          </a:p>
        </p:txBody>
      </p:sp>
      <p:sp>
        <p:nvSpPr>
          <p:cNvPr id="21" name="Rectangle 19"/>
          <p:cNvSpPr>
            <a:spLocks noChangeArrowheads="1"/>
          </p:cNvSpPr>
          <p:nvPr/>
        </p:nvSpPr>
        <p:spPr bwMode="auto">
          <a:xfrm>
            <a:off x="3170788" y="3068960"/>
            <a:ext cx="4320480" cy="350865"/>
          </a:xfrm>
          <a:prstGeom prst="rect">
            <a:avLst/>
          </a:prstGeom>
          <a:noFill/>
          <a:ln w="12700">
            <a:noFill/>
            <a:miter lim="800000"/>
            <a:headEnd/>
            <a:tailEnd/>
          </a:ln>
          <a:effectLst/>
        </p:spPr>
        <p:txBody>
          <a:bodyPr lIns="0" tIns="0" rIns="0" bIns="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95000"/>
              </a:lnSpc>
              <a:spcBef>
                <a:spcPct val="80000"/>
              </a:spcBef>
              <a:spcAft>
                <a:spcPts val="0"/>
              </a:spcAft>
              <a:buClr>
                <a:srgbClr val="FF9900"/>
              </a:buClr>
              <a:buFont typeface="Wingdings" pitchFamily="2" charset="2"/>
              <a:buNone/>
              <a:defRPr/>
            </a:pPr>
            <a:r>
              <a:rPr lang="it-IT" sz="2400" b="1" dirty="0">
                <a:ln w="11430"/>
                <a:solidFill>
                  <a:srgbClr val="FF0000"/>
                </a:solidFill>
                <a:effectLst>
                  <a:outerShdw blurRad="50800" dist="39000" dir="5460000" algn="tl">
                    <a:srgbClr val="000000">
                      <a:alpha val="38000"/>
                    </a:srgbClr>
                  </a:outerShdw>
                </a:effectLst>
                <a:latin typeface="Tahoma" pitchFamily="34" charset="0"/>
                <a:cs typeface="+mn-cs"/>
              </a:rPr>
              <a:t>SONO VIA</a:t>
            </a:r>
          </a:p>
        </p:txBody>
      </p:sp>
      <p:sp>
        <p:nvSpPr>
          <p:cNvPr id="22" name="Rectangle 19"/>
          <p:cNvSpPr>
            <a:spLocks noChangeArrowheads="1"/>
          </p:cNvSpPr>
          <p:nvPr/>
        </p:nvSpPr>
        <p:spPr bwMode="auto">
          <a:xfrm>
            <a:off x="3818860" y="3726207"/>
            <a:ext cx="4320480" cy="350865"/>
          </a:xfrm>
          <a:prstGeom prst="rect">
            <a:avLst/>
          </a:prstGeom>
          <a:noFill/>
          <a:ln w="12700">
            <a:noFill/>
            <a:miter lim="800000"/>
            <a:headEnd/>
            <a:tailEnd/>
          </a:ln>
          <a:effectLst/>
        </p:spPr>
        <p:txBody>
          <a:bodyPr lIns="0" tIns="0" rIns="0" bIns="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95000"/>
              </a:lnSpc>
              <a:spcBef>
                <a:spcPct val="80000"/>
              </a:spcBef>
              <a:spcAft>
                <a:spcPts val="0"/>
              </a:spcAft>
              <a:buClr>
                <a:srgbClr val="FF9900"/>
              </a:buClr>
              <a:buFont typeface="Wingdings" pitchFamily="2" charset="2"/>
              <a:buNone/>
              <a:defRPr/>
            </a:pPr>
            <a:r>
              <a:rPr lang="it-IT" sz="2400" b="1" dirty="0">
                <a:ln w="11430"/>
                <a:solidFill>
                  <a:srgbClr val="FF0000"/>
                </a:solidFill>
                <a:effectLst>
                  <a:outerShdw blurRad="50800" dist="39000" dir="5460000" algn="tl">
                    <a:srgbClr val="000000">
                      <a:alpha val="38000"/>
                    </a:srgbClr>
                  </a:outerShdw>
                </a:effectLst>
                <a:latin typeface="Tahoma" pitchFamily="34" charset="0"/>
                <a:cs typeface="+mn-cs"/>
              </a:rPr>
              <a:t>SIETE VIA</a:t>
            </a:r>
          </a:p>
        </p:txBody>
      </p:sp>
      <p:sp>
        <p:nvSpPr>
          <p:cNvPr id="23" name="Rectangle 19"/>
          <p:cNvSpPr>
            <a:spLocks noChangeArrowheads="1"/>
          </p:cNvSpPr>
          <p:nvPr/>
        </p:nvSpPr>
        <p:spPr bwMode="auto">
          <a:xfrm>
            <a:off x="4394924" y="4365104"/>
            <a:ext cx="4320480" cy="350865"/>
          </a:xfrm>
          <a:prstGeom prst="rect">
            <a:avLst/>
          </a:prstGeom>
          <a:noFill/>
          <a:ln w="12700">
            <a:noFill/>
            <a:miter lim="800000"/>
            <a:headEnd/>
            <a:tailEnd/>
          </a:ln>
          <a:effectLst/>
        </p:spPr>
        <p:txBody>
          <a:bodyPr lIns="0" tIns="0" rIns="0" bIns="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95000"/>
              </a:lnSpc>
              <a:spcBef>
                <a:spcPct val="80000"/>
              </a:spcBef>
              <a:spcAft>
                <a:spcPts val="0"/>
              </a:spcAft>
              <a:buClr>
                <a:srgbClr val="FF9900"/>
              </a:buClr>
              <a:buFont typeface="Wingdings" pitchFamily="2" charset="2"/>
              <a:buNone/>
              <a:defRPr/>
            </a:pPr>
            <a:r>
              <a:rPr lang="it-IT" sz="2400" b="1" dirty="0">
                <a:ln w="11430"/>
                <a:solidFill>
                  <a:srgbClr val="FF0000"/>
                </a:solidFill>
                <a:effectLst>
                  <a:outerShdw blurRad="50800" dist="39000" dir="5460000" algn="tl">
                    <a:srgbClr val="000000">
                      <a:alpha val="38000"/>
                    </a:srgbClr>
                  </a:outerShdw>
                </a:effectLst>
                <a:latin typeface="Tahoma" pitchFamily="34" charset="0"/>
                <a:cs typeface="+mn-cs"/>
              </a:rPr>
              <a:t>SONO VIA</a:t>
            </a:r>
          </a:p>
        </p:txBody>
      </p:sp>
      <p:sp>
        <p:nvSpPr>
          <p:cNvPr id="24" name="Rectangle 11"/>
          <p:cNvSpPr>
            <a:spLocks noChangeArrowheads="1"/>
          </p:cNvSpPr>
          <p:nvPr/>
        </p:nvSpPr>
        <p:spPr bwMode="auto">
          <a:xfrm>
            <a:off x="516427" y="5012042"/>
            <a:ext cx="8341853" cy="1297278"/>
          </a:xfrm>
          <a:prstGeom prst="rect">
            <a:avLst/>
          </a:prstGeom>
          <a:noFill/>
          <a:ln w="12700">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ct val="90000"/>
              </a:lnSpc>
              <a:spcBef>
                <a:spcPts val="0"/>
              </a:spcBef>
              <a:spcAft>
                <a:spcPts val="0"/>
              </a:spcAft>
              <a:defRPr/>
            </a:pPr>
            <a:r>
              <a:rPr lang="it-IT" sz="2400" b="1" dirty="0">
                <a:ln w="11430"/>
                <a:solidFill>
                  <a:srgbClr val="002060"/>
                </a:solidFill>
                <a:latin typeface="Century Gothic" pitchFamily="34" charset="0"/>
                <a:cs typeface="+mn-cs"/>
              </a:rPr>
              <a:t>Durante l’utilizzo,</a:t>
            </a:r>
          </a:p>
          <a:p>
            <a:pPr algn="ctr" fontAlgn="auto">
              <a:lnSpc>
                <a:spcPct val="90000"/>
              </a:lnSpc>
              <a:spcBef>
                <a:spcPts val="0"/>
              </a:spcBef>
              <a:spcAft>
                <a:spcPts val="0"/>
              </a:spcAft>
              <a:defRPr/>
            </a:pPr>
            <a:endParaRPr lang="it-IT" sz="500" b="1" dirty="0">
              <a:ln w="11430"/>
              <a:solidFill>
                <a:srgbClr val="002060"/>
              </a:solidFill>
              <a:latin typeface="Century Gothic" pitchFamily="34" charset="0"/>
              <a:cs typeface="+mn-cs"/>
            </a:endParaRPr>
          </a:p>
          <a:p>
            <a:pPr algn="ctr" fontAlgn="auto">
              <a:lnSpc>
                <a:spcPct val="90000"/>
              </a:lnSpc>
              <a:spcBef>
                <a:spcPts val="0"/>
              </a:spcBef>
              <a:spcAft>
                <a:spcPts val="0"/>
              </a:spcAft>
              <a:defRPr/>
            </a:pPr>
            <a:r>
              <a:rPr lang="it-IT" sz="2400" b="1" dirty="0">
                <a:ln w="11430"/>
                <a:solidFill>
                  <a:srgbClr val="002060"/>
                </a:solidFill>
                <a:latin typeface="Century Gothic" pitchFamily="34" charset="0"/>
                <a:cs typeface="+mn-cs"/>
              </a:rPr>
              <a:t>GUARDA SEMPRE IL PAZIENTE E NON il DAE</a:t>
            </a:r>
          </a:p>
          <a:p>
            <a:pPr algn="ctr" fontAlgn="auto">
              <a:lnSpc>
                <a:spcPct val="90000"/>
              </a:lnSpc>
              <a:spcBef>
                <a:spcPts val="0"/>
              </a:spcBef>
              <a:spcAft>
                <a:spcPts val="0"/>
              </a:spcAft>
              <a:defRPr/>
            </a:pPr>
            <a:endParaRPr lang="it-IT" sz="2400" b="1" dirty="0">
              <a:ln w="11430"/>
              <a:solidFill>
                <a:srgbClr val="002060"/>
              </a:solidFill>
              <a:latin typeface="Century Gothic" pitchFamily="34" charset="0"/>
              <a:cs typeface="+mn-cs"/>
            </a:endParaRPr>
          </a:p>
          <a:p>
            <a:pPr algn="ctr" fontAlgn="auto">
              <a:lnSpc>
                <a:spcPct val="90000"/>
              </a:lnSpc>
              <a:spcBef>
                <a:spcPts val="0"/>
              </a:spcBef>
              <a:spcAft>
                <a:spcPts val="0"/>
              </a:spcAft>
              <a:defRPr/>
            </a:pPr>
            <a:r>
              <a:rPr lang="it-IT" sz="1000" b="1" dirty="0">
                <a:ln w="11430"/>
                <a:solidFill>
                  <a:srgbClr val="002060"/>
                </a:solidFill>
                <a:latin typeface="Century Gothic" pitchFamily="34" charset="0"/>
                <a:cs typeface="+mn-cs"/>
              </a:rPr>
              <a:t> </a:t>
            </a:r>
          </a:p>
        </p:txBody>
      </p:sp>
      <p:sp>
        <p:nvSpPr>
          <p:cNvPr id="71691" name="Segnaposto numero diapositiva 25"/>
          <p:cNvSpPr>
            <a:spLocks noGrp="1"/>
          </p:cNvSpPr>
          <p:nvPr>
            <p:ph type="sldNum" sz="quarter" idx="4294967295"/>
          </p:nvPr>
        </p:nvSpPr>
        <p:spPr bwMode="auto">
          <a:xfrm>
            <a:off x="2987675" y="6524625"/>
            <a:ext cx="3671888" cy="365125"/>
          </a:xfrm>
          <a:prstGeom prst="rect">
            <a:avLst/>
          </a:prstGeom>
          <a:noFill/>
          <a:ln>
            <a:miter lim="800000"/>
            <a:headEnd/>
            <a:tailEnd/>
          </a:ln>
        </p:spPr>
        <p:txBody>
          <a:bodyPr/>
          <a:lstStyle/>
          <a:p>
            <a:pPr algn="ctr" eaLnBrk="1" hangingPunct="1"/>
            <a:fld id="{28A7143F-AD19-4E45-81E0-FD7FE425FE9F}" type="slidenum">
              <a:rPr lang="it-IT" altLang="it-IT" sz="1400">
                <a:latin typeface="Calibri" pitchFamily="34" charset="0"/>
              </a:rPr>
              <a:pPr algn="ctr" eaLnBrk="1" hangingPunct="1"/>
              <a:t>32</a:t>
            </a:fld>
            <a:endParaRPr lang="it-IT" altLang="it-IT" sz="1400">
              <a:latin typeface="Calibri" pitchFamily="34" charset="0"/>
            </a:endParaRPr>
          </a:p>
        </p:txBody>
      </p:sp>
      <p:sp>
        <p:nvSpPr>
          <p:cNvPr id="26"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Utilizzo del DAE</a:t>
            </a:r>
          </a:p>
        </p:txBody>
      </p:sp>
      <p:sp>
        <p:nvSpPr>
          <p:cNvPr id="27" name="Rectangle 2"/>
          <p:cNvSpPr>
            <a:spLocks noChangeArrowheads="1"/>
          </p:cNvSpPr>
          <p:nvPr/>
        </p:nvSpPr>
        <p:spPr bwMode="auto">
          <a:xfrm>
            <a:off x="1014933" y="548680"/>
            <a:ext cx="7229475" cy="595548"/>
          </a:xfrm>
          <a:prstGeom prst="rect">
            <a:avLst/>
          </a:prstGeom>
          <a:noFill/>
          <a:ln>
            <a:noFill/>
          </a:ln>
        </p:spPr>
        <p:txBody>
          <a:bodyPr lIns="0" tIns="0" rIns="0" bIns="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lnSpc>
                <a:spcPct val="90000"/>
              </a:lnSpc>
              <a:spcBef>
                <a:spcPts val="0"/>
              </a:spcBef>
              <a:spcAft>
                <a:spcPts val="0"/>
              </a:spcAft>
              <a:defRPr/>
            </a:pPr>
            <a:br>
              <a:rPr lang="it-IT" sz="11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br>
            <a:r>
              <a:rPr lang="it-IT" sz="32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t>SICUREZZA</a:t>
            </a:r>
            <a:endParaRPr lang="it-IT"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aborazione alternativa 14"/>
          <p:cNvSpPr/>
          <p:nvPr/>
        </p:nvSpPr>
        <p:spPr>
          <a:xfrm>
            <a:off x="3697288" y="985838"/>
            <a:ext cx="1584325" cy="762000"/>
          </a:xfrm>
          <a:prstGeom prst="flowChartAlternateProcess">
            <a:avLst/>
          </a:prstGeom>
          <a:solidFill>
            <a:schemeClr val="bg1"/>
          </a:solidFill>
          <a:ln>
            <a:solidFill>
              <a:schemeClr val="tx2"/>
            </a:solidFill>
          </a:ln>
        </p:spPr>
        <p:style>
          <a:lnRef idx="3">
            <a:schemeClr val="lt1"/>
          </a:lnRef>
          <a:fillRef idx="1">
            <a:schemeClr val="accent2"/>
          </a:fillRef>
          <a:effectRef idx="1">
            <a:schemeClr val="accent2"/>
          </a:effectRef>
          <a:fontRef idx="minor">
            <a:schemeClr val="lt1"/>
          </a:fontRef>
        </p:style>
        <p:txBody>
          <a:bodyPr/>
          <a:lstStyle/>
          <a:p>
            <a:pPr algn="ctr" eaLnBrk="1" fontAlgn="auto" hangingPunct="1">
              <a:spcBef>
                <a:spcPts val="0"/>
              </a:spcBef>
              <a:spcAft>
                <a:spcPts val="0"/>
              </a:spcAft>
              <a:defRPr/>
            </a:pPr>
            <a:endParaRPr lang="it-IT" sz="500" b="1" dirty="0">
              <a:solidFill>
                <a:sysClr val="windowText" lastClr="000000"/>
              </a:solidFill>
              <a:latin typeface="Century Gothic" pitchFamily="34" charset="0"/>
              <a:cs typeface="Arial" pitchFamily="34" charset="0"/>
            </a:endParaRPr>
          </a:p>
          <a:p>
            <a:pPr algn="ctr" eaLnBrk="1" fontAlgn="auto" hangingPunct="1">
              <a:spcBef>
                <a:spcPts val="0"/>
              </a:spcBef>
              <a:spcAft>
                <a:spcPts val="0"/>
              </a:spcAft>
              <a:defRPr/>
            </a:pPr>
            <a:r>
              <a:rPr lang="it-IT" sz="1400" b="1" dirty="0">
                <a:solidFill>
                  <a:sysClr val="windowText" lastClr="000000"/>
                </a:solidFill>
                <a:latin typeface="Century Gothic" pitchFamily="34" charset="0"/>
                <a:cs typeface="Arial" pitchFamily="34" charset="0"/>
              </a:rPr>
              <a:t>COSCIENZA      e RESPIRO</a:t>
            </a:r>
          </a:p>
        </p:txBody>
      </p:sp>
      <p:sp>
        <p:nvSpPr>
          <p:cNvPr id="35" name="Elaborazione alternativa 34"/>
          <p:cNvSpPr/>
          <p:nvPr/>
        </p:nvSpPr>
        <p:spPr>
          <a:xfrm>
            <a:off x="3121025" y="176213"/>
            <a:ext cx="2808288" cy="407987"/>
          </a:xfrm>
          <a:prstGeom prst="flowChartAlternateProcess">
            <a:avLst/>
          </a:prstGeom>
          <a:solidFill>
            <a:schemeClr val="bg1"/>
          </a:solidFill>
          <a:ln>
            <a:solidFill>
              <a:schemeClr val="tx2"/>
            </a:solidFill>
          </a:ln>
        </p:spPr>
        <p:style>
          <a:lnRef idx="3">
            <a:schemeClr val="lt1"/>
          </a:lnRef>
          <a:fillRef idx="1">
            <a:schemeClr val="accent2"/>
          </a:fillRef>
          <a:effectRef idx="1">
            <a:schemeClr val="accent2"/>
          </a:effectRef>
          <a:fontRef idx="minor">
            <a:schemeClr val="lt1"/>
          </a:fontRef>
        </p:style>
        <p:txBody>
          <a:bodyPr/>
          <a:lstStyle/>
          <a:p>
            <a:pPr algn="ctr" eaLnBrk="1" fontAlgn="auto" hangingPunct="1">
              <a:spcBef>
                <a:spcPts val="0"/>
              </a:spcBef>
              <a:spcAft>
                <a:spcPts val="0"/>
              </a:spcAft>
              <a:defRPr/>
            </a:pPr>
            <a:endParaRPr lang="it-IT" sz="200" b="1" dirty="0">
              <a:solidFill>
                <a:srgbClr val="C00000"/>
              </a:solidFill>
              <a:latin typeface="Century Gothic" pitchFamily="34" charset="0"/>
              <a:cs typeface="Arial" pitchFamily="34" charset="0"/>
            </a:endParaRPr>
          </a:p>
          <a:p>
            <a:pPr algn="ctr" eaLnBrk="1" fontAlgn="auto" hangingPunct="1">
              <a:spcBef>
                <a:spcPts val="0"/>
              </a:spcBef>
              <a:spcAft>
                <a:spcPts val="0"/>
              </a:spcAft>
              <a:defRPr/>
            </a:pPr>
            <a:r>
              <a:rPr lang="it-IT" sz="1600" b="1" dirty="0">
                <a:solidFill>
                  <a:srgbClr val="C00000"/>
                </a:solidFill>
                <a:latin typeface="Century Gothic" pitchFamily="34" charset="0"/>
                <a:cs typeface="Arial" pitchFamily="34" charset="0"/>
              </a:rPr>
              <a:t>SICUREZZA della SCENA</a:t>
            </a:r>
          </a:p>
        </p:txBody>
      </p:sp>
      <p:sp>
        <p:nvSpPr>
          <p:cNvPr id="36" name="Elaborazione alternativa 35"/>
          <p:cNvSpPr/>
          <p:nvPr/>
        </p:nvSpPr>
        <p:spPr>
          <a:xfrm>
            <a:off x="207963" y="976313"/>
            <a:ext cx="3128962" cy="777875"/>
          </a:xfrm>
          <a:prstGeom prst="flowChartAlternateProcess">
            <a:avLst/>
          </a:prstGeom>
          <a:solidFill>
            <a:schemeClr val="bg1"/>
          </a:solidFill>
          <a:ln>
            <a:solidFill>
              <a:schemeClr val="tx2"/>
            </a:solidFill>
          </a:ln>
        </p:spPr>
        <p:style>
          <a:lnRef idx="3">
            <a:schemeClr val="lt1"/>
          </a:lnRef>
          <a:fillRef idx="1">
            <a:schemeClr val="accent2"/>
          </a:fillRef>
          <a:effectRef idx="1">
            <a:schemeClr val="accent2"/>
          </a:effectRef>
          <a:fontRef idx="minor">
            <a:schemeClr val="lt1"/>
          </a:fontRef>
        </p:style>
        <p:txBody>
          <a:bodyPr/>
          <a:lstStyle/>
          <a:p>
            <a:pPr algn="ctr" eaLnBrk="1" fontAlgn="auto" hangingPunct="1">
              <a:spcBef>
                <a:spcPts val="0"/>
              </a:spcBef>
              <a:spcAft>
                <a:spcPts val="0"/>
              </a:spcAft>
              <a:defRPr/>
            </a:pPr>
            <a:endParaRPr lang="it-IT" sz="500" b="1" dirty="0">
              <a:solidFill>
                <a:sysClr val="windowText" lastClr="000000"/>
              </a:solidFill>
              <a:latin typeface="Century Gothic" pitchFamily="34" charset="0"/>
              <a:cs typeface="Arial" pitchFamily="34" charset="0"/>
            </a:endParaRPr>
          </a:p>
          <a:p>
            <a:pPr algn="ctr" eaLnBrk="1" fontAlgn="auto" hangingPunct="1">
              <a:spcBef>
                <a:spcPts val="0"/>
              </a:spcBef>
              <a:spcAft>
                <a:spcPts val="0"/>
              </a:spcAft>
              <a:defRPr/>
            </a:pPr>
            <a:r>
              <a:rPr lang="it-IT" sz="1500" b="1" dirty="0">
                <a:solidFill>
                  <a:sysClr val="windowText" lastClr="000000"/>
                </a:solidFill>
                <a:latin typeface="Century Gothic" pitchFamily="34" charset="0"/>
                <a:cs typeface="Arial" pitchFamily="34" charset="0"/>
              </a:rPr>
              <a:t>NO COSCIENZA</a:t>
            </a:r>
          </a:p>
          <a:p>
            <a:pPr algn="ctr" eaLnBrk="1" fontAlgn="auto" hangingPunct="1">
              <a:spcBef>
                <a:spcPts val="0"/>
              </a:spcBef>
              <a:spcAft>
                <a:spcPts val="0"/>
              </a:spcAft>
              <a:defRPr/>
            </a:pPr>
            <a:r>
              <a:rPr lang="it-IT" sz="1500" b="1" dirty="0">
                <a:solidFill>
                  <a:sysClr val="windowText" lastClr="000000"/>
                </a:solidFill>
                <a:latin typeface="Century Gothic" pitchFamily="34" charset="0"/>
                <a:cs typeface="Arial" pitchFamily="34" charset="0"/>
              </a:rPr>
              <a:t>RESPIRO NORMALE</a:t>
            </a:r>
            <a:endParaRPr lang="it-IT" sz="1300" b="1" dirty="0">
              <a:solidFill>
                <a:sysClr val="windowText" lastClr="000000"/>
              </a:solidFill>
              <a:latin typeface="Century Gothic" pitchFamily="34" charset="0"/>
              <a:cs typeface="Arial" pitchFamily="34" charset="0"/>
            </a:endParaRPr>
          </a:p>
        </p:txBody>
      </p:sp>
      <p:sp>
        <p:nvSpPr>
          <p:cNvPr id="29" name="Elaborazione alternativa 28"/>
          <p:cNvSpPr/>
          <p:nvPr/>
        </p:nvSpPr>
        <p:spPr>
          <a:xfrm>
            <a:off x="5568950" y="2047875"/>
            <a:ext cx="3384550" cy="828675"/>
          </a:xfrm>
          <a:prstGeom prst="flowChartAlternateProcess">
            <a:avLst/>
          </a:prstGeom>
          <a:solidFill>
            <a:schemeClr val="bg1"/>
          </a:solidFill>
          <a:ln>
            <a:solidFill>
              <a:schemeClr val="tx2"/>
            </a:solidFill>
          </a:ln>
        </p:spPr>
        <p:style>
          <a:lnRef idx="3">
            <a:schemeClr val="lt1"/>
          </a:lnRef>
          <a:fillRef idx="1">
            <a:schemeClr val="accent2"/>
          </a:fillRef>
          <a:effectRef idx="1">
            <a:schemeClr val="accent2"/>
          </a:effectRef>
          <a:fontRef idx="minor">
            <a:schemeClr val="lt1"/>
          </a:fontRef>
        </p:style>
        <p:txBody>
          <a:bodyPr/>
          <a:lstStyle/>
          <a:p>
            <a:pPr algn="ctr" eaLnBrk="1" fontAlgn="auto" hangingPunct="1">
              <a:spcBef>
                <a:spcPts val="0"/>
              </a:spcBef>
              <a:spcAft>
                <a:spcPts val="0"/>
              </a:spcAft>
              <a:defRPr/>
            </a:pPr>
            <a:r>
              <a:rPr lang="it-IT" sz="1500" b="1" dirty="0">
                <a:solidFill>
                  <a:sysClr val="windowText" lastClr="000000"/>
                </a:solidFill>
                <a:latin typeface="Century Gothic" pitchFamily="34" charset="0"/>
                <a:cs typeface="Arial" pitchFamily="34" charset="0"/>
              </a:rPr>
              <a:t>INIZIA IMMEDIATAMENTE le CTE, CHIEDI DAE e CHIAMA il Sistema di Emergenza -118</a:t>
            </a:r>
          </a:p>
        </p:txBody>
      </p:sp>
      <p:cxnSp>
        <p:nvCxnSpPr>
          <p:cNvPr id="70" name="Connettore 2 69"/>
          <p:cNvCxnSpPr>
            <a:stCxn id="49" idx="1"/>
            <a:endCxn id="79" idx="3"/>
          </p:cNvCxnSpPr>
          <p:nvPr/>
        </p:nvCxnSpPr>
        <p:spPr>
          <a:xfrm rot="10800000">
            <a:off x="4086225" y="4730750"/>
            <a:ext cx="687388" cy="827088"/>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79" name="Elaborazione alternativa 78"/>
          <p:cNvSpPr/>
          <p:nvPr/>
        </p:nvSpPr>
        <p:spPr>
          <a:xfrm>
            <a:off x="2501900" y="4460875"/>
            <a:ext cx="1584325" cy="539750"/>
          </a:xfrm>
          <a:prstGeom prst="flowChartAlternateProcess">
            <a:avLst/>
          </a:prstGeom>
          <a:solidFill>
            <a:srgbClr val="FF0000"/>
          </a:solidFill>
        </p:spPr>
        <p:style>
          <a:lnRef idx="1">
            <a:schemeClr val="accent2"/>
          </a:lnRef>
          <a:fillRef idx="3">
            <a:schemeClr val="accent2"/>
          </a:fillRef>
          <a:effectRef idx="2">
            <a:schemeClr val="accent2"/>
          </a:effectRef>
          <a:fontRef idx="minor">
            <a:schemeClr val="lt1"/>
          </a:fontRef>
        </p:style>
        <p:txBody>
          <a:bodyPr/>
          <a:lstStyle/>
          <a:p>
            <a:pPr algn="ctr" eaLnBrk="1" fontAlgn="auto" hangingPunct="1">
              <a:spcBef>
                <a:spcPts val="0"/>
              </a:spcBef>
              <a:spcAft>
                <a:spcPts val="0"/>
              </a:spcAft>
              <a:defRPr/>
            </a:pPr>
            <a:r>
              <a:rPr lang="it-IT" sz="1400" b="1" dirty="0">
                <a:latin typeface="Century Gothic" pitchFamily="34" charset="0"/>
                <a:cs typeface="Arial" pitchFamily="34" charset="0"/>
              </a:rPr>
              <a:t>SHOCK </a:t>
            </a:r>
          </a:p>
          <a:p>
            <a:pPr algn="ctr" eaLnBrk="1" fontAlgn="auto" hangingPunct="1">
              <a:spcBef>
                <a:spcPts val="0"/>
              </a:spcBef>
              <a:spcAft>
                <a:spcPts val="0"/>
              </a:spcAft>
              <a:defRPr/>
            </a:pPr>
            <a:r>
              <a:rPr lang="it-IT" sz="1400" b="1" dirty="0">
                <a:latin typeface="Century Gothic" pitchFamily="34" charset="0"/>
                <a:cs typeface="Arial" pitchFamily="34" charset="0"/>
              </a:rPr>
              <a:t>CONSIGLIATO</a:t>
            </a:r>
          </a:p>
        </p:txBody>
      </p:sp>
      <p:sp>
        <p:nvSpPr>
          <p:cNvPr id="80" name="Elaborazione alternativa 79"/>
          <p:cNvSpPr/>
          <p:nvPr/>
        </p:nvSpPr>
        <p:spPr>
          <a:xfrm>
            <a:off x="701675" y="4460875"/>
            <a:ext cx="1584325" cy="539750"/>
          </a:xfrm>
          <a:prstGeom prst="flowChartAlternateProcess">
            <a:avLst/>
          </a:prstGeom>
          <a:solidFill>
            <a:srgbClr val="FF0000"/>
          </a:solidFill>
        </p:spPr>
        <p:style>
          <a:lnRef idx="1">
            <a:schemeClr val="accent2"/>
          </a:lnRef>
          <a:fillRef idx="3">
            <a:schemeClr val="accent2"/>
          </a:fillRef>
          <a:effectRef idx="2">
            <a:schemeClr val="accent2"/>
          </a:effectRef>
          <a:fontRef idx="minor">
            <a:schemeClr val="lt1"/>
          </a:fontRef>
        </p:style>
        <p:txBody>
          <a:bodyPr/>
          <a:lstStyle/>
          <a:p>
            <a:pPr algn="ctr" eaLnBrk="1" fontAlgn="auto" hangingPunct="1">
              <a:spcBef>
                <a:spcPts val="0"/>
              </a:spcBef>
              <a:spcAft>
                <a:spcPts val="0"/>
              </a:spcAft>
              <a:defRPr/>
            </a:pPr>
            <a:r>
              <a:rPr lang="it-IT" sz="1400" b="1" dirty="0">
                <a:latin typeface="Century Gothic" pitchFamily="34" charset="0"/>
                <a:cs typeface="Arial" pitchFamily="34" charset="0"/>
              </a:rPr>
              <a:t>EROGA  LO </a:t>
            </a:r>
          </a:p>
          <a:p>
            <a:pPr algn="ctr" eaLnBrk="1" fontAlgn="auto" hangingPunct="1">
              <a:spcBef>
                <a:spcPts val="0"/>
              </a:spcBef>
              <a:spcAft>
                <a:spcPts val="0"/>
              </a:spcAft>
              <a:defRPr/>
            </a:pPr>
            <a:r>
              <a:rPr lang="it-IT" sz="1400" b="1" dirty="0">
                <a:latin typeface="Century Gothic" pitchFamily="34" charset="0"/>
                <a:cs typeface="Arial" pitchFamily="34" charset="0"/>
              </a:rPr>
              <a:t>SHOCK</a:t>
            </a:r>
          </a:p>
        </p:txBody>
      </p:sp>
      <p:sp>
        <p:nvSpPr>
          <p:cNvPr id="82" name="Elaborazione alternativa 81"/>
          <p:cNvSpPr/>
          <p:nvPr/>
        </p:nvSpPr>
        <p:spPr>
          <a:xfrm>
            <a:off x="2470150" y="5314950"/>
            <a:ext cx="1584325" cy="539750"/>
          </a:xfrm>
          <a:prstGeom prst="flowChartAlternateProcess">
            <a:avLst/>
          </a:prstGeom>
          <a:solidFill>
            <a:srgbClr val="00B050"/>
          </a:solidFill>
        </p:spPr>
        <p:style>
          <a:lnRef idx="1">
            <a:schemeClr val="accent3"/>
          </a:lnRef>
          <a:fillRef idx="3">
            <a:schemeClr val="accent3"/>
          </a:fillRef>
          <a:effectRef idx="2">
            <a:schemeClr val="accent3"/>
          </a:effectRef>
          <a:fontRef idx="minor">
            <a:schemeClr val="lt1"/>
          </a:fontRef>
        </p:style>
        <p:txBody>
          <a:bodyPr/>
          <a:lstStyle/>
          <a:p>
            <a:pPr algn="ctr" eaLnBrk="1" fontAlgn="auto" hangingPunct="1">
              <a:spcBef>
                <a:spcPts val="0"/>
              </a:spcBef>
              <a:spcAft>
                <a:spcPts val="0"/>
              </a:spcAft>
              <a:defRPr/>
            </a:pPr>
            <a:r>
              <a:rPr lang="it-IT" sz="1400" b="1" dirty="0">
                <a:latin typeface="Century Gothic" pitchFamily="34" charset="0"/>
                <a:cs typeface="Arial" pitchFamily="34" charset="0"/>
              </a:rPr>
              <a:t>SHOCK  NON</a:t>
            </a:r>
          </a:p>
          <a:p>
            <a:pPr algn="ctr" eaLnBrk="1" fontAlgn="auto" hangingPunct="1">
              <a:spcBef>
                <a:spcPts val="0"/>
              </a:spcBef>
              <a:spcAft>
                <a:spcPts val="0"/>
              </a:spcAft>
              <a:defRPr/>
            </a:pPr>
            <a:r>
              <a:rPr lang="it-IT" sz="1400" b="1" dirty="0">
                <a:latin typeface="Century Gothic" pitchFamily="34" charset="0"/>
                <a:cs typeface="Arial" pitchFamily="34" charset="0"/>
              </a:rPr>
              <a:t>CONSIGLIATO</a:t>
            </a:r>
          </a:p>
        </p:txBody>
      </p:sp>
      <p:cxnSp>
        <p:nvCxnSpPr>
          <p:cNvPr id="92" name="Connettore 2 91"/>
          <p:cNvCxnSpPr/>
          <p:nvPr/>
        </p:nvCxnSpPr>
        <p:spPr>
          <a:xfrm>
            <a:off x="1428750" y="6143625"/>
            <a:ext cx="4230688" cy="0"/>
          </a:xfrm>
          <a:prstGeom prst="straightConnector1">
            <a:avLst/>
          </a:prstGeom>
          <a:ln w="38100">
            <a:solidFill>
              <a:schemeClr val="tx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0" name="Connettore 2 109"/>
          <p:cNvCxnSpPr>
            <a:endCxn id="15" idx="0"/>
          </p:cNvCxnSpPr>
          <p:nvPr/>
        </p:nvCxnSpPr>
        <p:spPr>
          <a:xfrm>
            <a:off x="4487863" y="633413"/>
            <a:ext cx="1587" cy="352425"/>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40" name="Elaborazione alternativa 39"/>
          <p:cNvSpPr/>
          <p:nvPr/>
        </p:nvSpPr>
        <p:spPr>
          <a:xfrm>
            <a:off x="4786313" y="3214688"/>
            <a:ext cx="1655762" cy="500062"/>
          </a:xfrm>
          <a:prstGeom prst="flowChartAlternateProcess">
            <a:avLst/>
          </a:prstGeom>
          <a:solidFill>
            <a:schemeClr val="bg1"/>
          </a:solidFill>
          <a:ln>
            <a:solidFill>
              <a:srgbClr val="0070C0"/>
            </a:solidFill>
            <a:prstDash val="sysDash"/>
          </a:ln>
        </p:spPr>
        <p:style>
          <a:lnRef idx="3">
            <a:schemeClr val="lt1"/>
          </a:lnRef>
          <a:fillRef idx="1">
            <a:schemeClr val="accent2"/>
          </a:fillRef>
          <a:effectRef idx="1">
            <a:schemeClr val="accent2"/>
          </a:effectRef>
          <a:fontRef idx="minor">
            <a:schemeClr val="lt1"/>
          </a:fontRef>
        </p:style>
        <p:txBody>
          <a:bodyPr/>
          <a:lstStyle/>
          <a:p>
            <a:pPr algn="ctr" eaLnBrk="1" fontAlgn="auto" hangingPunct="1">
              <a:spcBef>
                <a:spcPts val="0"/>
              </a:spcBef>
              <a:spcAft>
                <a:spcPts val="0"/>
              </a:spcAft>
              <a:defRPr/>
            </a:pPr>
            <a:r>
              <a:rPr lang="it-IT" sz="1200" b="1" dirty="0">
                <a:solidFill>
                  <a:srgbClr val="0070C0"/>
                </a:solidFill>
                <a:latin typeface="Century Gothic" pitchFamily="34" charset="0"/>
                <a:cs typeface="Arial" pitchFamily="34" charset="0"/>
              </a:rPr>
              <a:t>APPENA DAE  DISPONIBILE </a:t>
            </a:r>
          </a:p>
          <a:p>
            <a:pPr algn="ctr" eaLnBrk="1" fontAlgn="auto" hangingPunct="1">
              <a:spcBef>
                <a:spcPts val="0"/>
              </a:spcBef>
              <a:spcAft>
                <a:spcPts val="0"/>
              </a:spcAft>
              <a:defRPr/>
            </a:pPr>
            <a:endParaRPr lang="it-IT" sz="1400" b="1" dirty="0">
              <a:solidFill>
                <a:sysClr val="windowText" lastClr="000000"/>
              </a:solidFill>
              <a:latin typeface="Century Gothic" pitchFamily="34" charset="0"/>
              <a:cs typeface="Arial" pitchFamily="34" charset="0"/>
            </a:endParaRPr>
          </a:p>
        </p:txBody>
      </p:sp>
      <p:sp>
        <p:nvSpPr>
          <p:cNvPr id="43" name="Elaborazione alternativa 42"/>
          <p:cNvSpPr/>
          <p:nvPr/>
        </p:nvSpPr>
        <p:spPr>
          <a:xfrm>
            <a:off x="4773613" y="4102100"/>
            <a:ext cx="1655762" cy="827088"/>
          </a:xfrm>
          <a:prstGeom prst="flowChartAlternateProcess">
            <a:avLst/>
          </a:prstGeom>
          <a:solidFill>
            <a:schemeClr val="bg1"/>
          </a:solidFill>
          <a:ln>
            <a:solidFill>
              <a:schemeClr val="tx2"/>
            </a:solidFill>
          </a:ln>
        </p:spPr>
        <p:style>
          <a:lnRef idx="3">
            <a:schemeClr val="lt1"/>
          </a:lnRef>
          <a:fillRef idx="1">
            <a:schemeClr val="accent2"/>
          </a:fillRef>
          <a:effectRef idx="1">
            <a:schemeClr val="accent2"/>
          </a:effectRef>
          <a:fontRef idx="minor">
            <a:schemeClr val="lt1"/>
          </a:fontRef>
        </p:style>
        <p:txBody>
          <a:bodyPr/>
          <a:lstStyle/>
          <a:p>
            <a:pPr algn="ctr" eaLnBrk="1" fontAlgn="auto" hangingPunct="1">
              <a:spcBef>
                <a:spcPts val="0"/>
              </a:spcBef>
              <a:spcAft>
                <a:spcPts val="0"/>
              </a:spcAft>
              <a:defRPr/>
            </a:pPr>
            <a:r>
              <a:rPr lang="it-IT" sz="1400" b="1" dirty="0">
                <a:solidFill>
                  <a:sysClr val="windowText" lastClr="000000"/>
                </a:solidFill>
                <a:latin typeface="Century Gothic" pitchFamily="34" charset="0"/>
                <a:cs typeface="Arial" pitchFamily="34" charset="0"/>
              </a:rPr>
              <a:t>PREPARA il TORACE e APPLICA il DAE</a:t>
            </a:r>
          </a:p>
          <a:p>
            <a:pPr algn="ctr" eaLnBrk="1" fontAlgn="auto" hangingPunct="1">
              <a:spcBef>
                <a:spcPts val="0"/>
              </a:spcBef>
              <a:spcAft>
                <a:spcPts val="0"/>
              </a:spcAft>
              <a:defRPr/>
            </a:pPr>
            <a:endParaRPr lang="it-IT" sz="1400" b="1" dirty="0">
              <a:solidFill>
                <a:sysClr val="windowText" lastClr="000000"/>
              </a:solidFill>
              <a:latin typeface="Century Gothic" pitchFamily="34" charset="0"/>
              <a:cs typeface="Arial" pitchFamily="34" charset="0"/>
            </a:endParaRPr>
          </a:p>
        </p:txBody>
      </p:sp>
      <p:sp>
        <p:nvSpPr>
          <p:cNvPr id="45" name="Elaborazione alternativa 44"/>
          <p:cNvSpPr/>
          <p:nvPr/>
        </p:nvSpPr>
        <p:spPr>
          <a:xfrm>
            <a:off x="7158038" y="3230563"/>
            <a:ext cx="1700212" cy="808037"/>
          </a:xfrm>
          <a:prstGeom prst="flowChartAlternateProcess">
            <a:avLst/>
          </a:prstGeom>
          <a:solidFill>
            <a:schemeClr val="bg1"/>
          </a:solidFill>
          <a:ln>
            <a:solidFill>
              <a:schemeClr val="tx2"/>
            </a:solidFill>
          </a:ln>
        </p:spPr>
        <p:style>
          <a:lnRef idx="3">
            <a:schemeClr val="lt1"/>
          </a:lnRef>
          <a:fillRef idx="1">
            <a:schemeClr val="accent2"/>
          </a:fillRef>
          <a:effectRef idx="1">
            <a:schemeClr val="accent2"/>
          </a:effectRef>
          <a:fontRef idx="minor">
            <a:schemeClr val="lt1"/>
          </a:fontRef>
        </p:style>
        <p:txBody>
          <a:bodyPr/>
          <a:lstStyle/>
          <a:p>
            <a:pPr algn="ctr" eaLnBrk="1" fontAlgn="auto" hangingPunct="1">
              <a:spcBef>
                <a:spcPts val="0"/>
              </a:spcBef>
              <a:spcAft>
                <a:spcPts val="0"/>
              </a:spcAft>
              <a:defRPr/>
            </a:pPr>
            <a:r>
              <a:rPr lang="it-IT" sz="1400" b="1" dirty="0">
                <a:solidFill>
                  <a:sysClr val="windowText" lastClr="000000"/>
                </a:solidFill>
                <a:latin typeface="Century Gothic" pitchFamily="34" charset="0"/>
                <a:cs typeface="Arial" pitchFamily="34" charset="0"/>
              </a:rPr>
              <a:t>APRI le VIE AEREE e VENTILA 2 VOLTE</a:t>
            </a:r>
          </a:p>
          <a:p>
            <a:pPr algn="ctr" eaLnBrk="1" fontAlgn="auto" hangingPunct="1">
              <a:spcBef>
                <a:spcPts val="0"/>
              </a:spcBef>
              <a:spcAft>
                <a:spcPts val="0"/>
              </a:spcAft>
              <a:defRPr/>
            </a:pPr>
            <a:endParaRPr lang="it-IT" sz="1600" b="1" dirty="0">
              <a:solidFill>
                <a:sysClr val="windowText" lastClr="000000"/>
              </a:solidFill>
              <a:latin typeface="Century Gothic" pitchFamily="34" charset="0"/>
              <a:cs typeface="Arial" pitchFamily="34" charset="0"/>
            </a:endParaRPr>
          </a:p>
        </p:txBody>
      </p:sp>
      <p:sp>
        <p:nvSpPr>
          <p:cNvPr id="46" name="Elaborazione alternativa 45"/>
          <p:cNvSpPr/>
          <p:nvPr/>
        </p:nvSpPr>
        <p:spPr>
          <a:xfrm>
            <a:off x="7158038" y="4356100"/>
            <a:ext cx="1700212" cy="690563"/>
          </a:xfrm>
          <a:prstGeom prst="flowChartAlternateProcess">
            <a:avLst/>
          </a:prstGeom>
          <a:noFill/>
          <a:ln>
            <a:solidFill>
              <a:schemeClr val="tx2"/>
            </a:solidFill>
          </a:ln>
        </p:spPr>
        <p:style>
          <a:lnRef idx="3">
            <a:schemeClr val="lt1"/>
          </a:lnRef>
          <a:fillRef idx="1">
            <a:schemeClr val="accent2"/>
          </a:fillRef>
          <a:effectRef idx="1">
            <a:schemeClr val="accent2"/>
          </a:effectRef>
          <a:fontRef idx="minor">
            <a:schemeClr val="lt1"/>
          </a:fontRef>
        </p:style>
        <p:txBody>
          <a:bodyPr/>
          <a:lstStyle/>
          <a:p>
            <a:pPr algn="ctr" eaLnBrk="1" fontAlgn="auto" hangingPunct="1">
              <a:spcBef>
                <a:spcPts val="0"/>
              </a:spcBef>
              <a:spcAft>
                <a:spcPts val="0"/>
              </a:spcAft>
              <a:defRPr/>
            </a:pPr>
            <a:endParaRPr lang="it-IT" sz="400" b="1" dirty="0">
              <a:solidFill>
                <a:sysClr val="windowText" lastClr="000000"/>
              </a:solidFill>
              <a:latin typeface="Century Gothic" pitchFamily="34" charset="0"/>
              <a:cs typeface="Arial" pitchFamily="34" charset="0"/>
            </a:endParaRPr>
          </a:p>
          <a:p>
            <a:pPr algn="ctr" eaLnBrk="1" fontAlgn="auto" hangingPunct="1">
              <a:spcBef>
                <a:spcPts val="0"/>
              </a:spcBef>
              <a:spcAft>
                <a:spcPts val="0"/>
              </a:spcAft>
              <a:defRPr/>
            </a:pPr>
            <a:r>
              <a:rPr lang="it-IT" sz="2600" b="1" dirty="0">
                <a:solidFill>
                  <a:sysClr val="windowText" lastClr="000000"/>
                </a:solidFill>
                <a:latin typeface="Century Gothic" pitchFamily="34" charset="0"/>
                <a:cs typeface="Arial" pitchFamily="34" charset="0"/>
              </a:rPr>
              <a:t>RCP 30:2</a:t>
            </a:r>
          </a:p>
          <a:p>
            <a:pPr algn="ctr" eaLnBrk="1" fontAlgn="auto" hangingPunct="1">
              <a:spcBef>
                <a:spcPts val="0"/>
              </a:spcBef>
              <a:spcAft>
                <a:spcPts val="0"/>
              </a:spcAft>
              <a:defRPr/>
            </a:pPr>
            <a:endParaRPr lang="it-IT" sz="2600" b="1" dirty="0">
              <a:solidFill>
                <a:sysClr val="windowText" lastClr="000000"/>
              </a:solidFill>
              <a:latin typeface="Century Gothic" pitchFamily="34" charset="0"/>
              <a:cs typeface="Arial" pitchFamily="34" charset="0"/>
            </a:endParaRPr>
          </a:p>
        </p:txBody>
      </p:sp>
      <p:sp>
        <p:nvSpPr>
          <p:cNvPr id="47" name="Elaborazione alternativa 46"/>
          <p:cNvSpPr/>
          <p:nvPr/>
        </p:nvSpPr>
        <p:spPr>
          <a:xfrm>
            <a:off x="5568950" y="968375"/>
            <a:ext cx="3384550" cy="779463"/>
          </a:xfrm>
          <a:prstGeom prst="flowChartAlternateProcess">
            <a:avLst/>
          </a:prstGeom>
          <a:solidFill>
            <a:schemeClr val="bg1"/>
          </a:solidFill>
          <a:ln>
            <a:solidFill>
              <a:schemeClr val="tx2"/>
            </a:solidFill>
          </a:ln>
        </p:spPr>
        <p:style>
          <a:lnRef idx="3">
            <a:schemeClr val="lt1"/>
          </a:lnRef>
          <a:fillRef idx="1">
            <a:schemeClr val="accent2"/>
          </a:fillRef>
          <a:effectRef idx="1">
            <a:schemeClr val="accent2"/>
          </a:effectRef>
          <a:fontRef idx="minor">
            <a:schemeClr val="lt1"/>
          </a:fontRef>
        </p:style>
        <p:txBody>
          <a:bodyPr/>
          <a:lstStyle/>
          <a:p>
            <a:pPr algn="ctr" eaLnBrk="1" fontAlgn="auto" hangingPunct="1">
              <a:spcBef>
                <a:spcPts val="0"/>
              </a:spcBef>
              <a:spcAft>
                <a:spcPts val="0"/>
              </a:spcAft>
              <a:defRPr/>
            </a:pPr>
            <a:endParaRPr lang="it-IT" sz="500" b="1" dirty="0">
              <a:solidFill>
                <a:sysClr val="windowText" lastClr="000000"/>
              </a:solidFill>
              <a:latin typeface="Century Gothic" pitchFamily="34" charset="0"/>
              <a:cs typeface="Arial" pitchFamily="34" charset="0"/>
            </a:endParaRPr>
          </a:p>
          <a:p>
            <a:pPr algn="ctr" eaLnBrk="1" fontAlgn="auto" hangingPunct="1">
              <a:spcBef>
                <a:spcPts val="0"/>
              </a:spcBef>
              <a:spcAft>
                <a:spcPts val="0"/>
              </a:spcAft>
              <a:defRPr/>
            </a:pPr>
            <a:r>
              <a:rPr lang="it-IT" sz="1500" b="1" dirty="0">
                <a:solidFill>
                  <a:sysClr val="windowText" lastClr="000000"/>
                </a:solidFill>
                <a:latin typeface="Century Gothic" pitchFamily="34" charset="0"/>
                <a:cs typeface="Arial" pitchFamily="34" charset="0"/>
              </a:rPr>
              <a:t>NO COSCIENZA</a:t>
            </a:r>
          </a:p>
          <a:p>
            <a:pPr algn="ctr" eaLnBrk="1" fontAlgn="auto" hangingPunct="1">
              <a:spcBef>
                <a:spcPts val="0"/>
              </a:spcBef>
              <a:spcAft>
                <a:spcPts val="0"/>
              </a:spcAft>
              <a:defRPr/>
            </a:pPr>
            <a:r>
              <a:rPr lang="it-IT" sz="1500" b="1" dirty="0">
                <a:solidFill>
                  <a:sysClr val="windowText" lastClr="000000"/>
                </a:solidFill>
                <a:latin typeface="Century Gothic" pitchFamily="34" charset="0"/>
                <a:cs typeface="Arial" pitchFamily="34" charset="0"/>
              </a:rPr>
              <a:t>RESPIRO ASSENTE O ANORMALE</a:t>
            </a:r>
            <a:endParaRPr lang="it-IT" sz="1400" b="1" dirty="0">
              <a:solidFill>
                <a:srgbClr val="C00000"/>
              </a:solidFill>
              <a:latin typeface="Century Gothic" pitchFamily="34" charset="0"/>
              <a:cs typeface="Arial" pitchFamily="34" charset="0"/>
            </a:endParaRPr>
          </a:p>
        </p:txBody>
      </p:sp>
      <p:sp>
        <p:nvSpPr>
          <p:cNvPr id="48" name="Elaborazione alternativa 47"/>
          <p:cNvSpPr/>
          <p:nvPr/>
        </p:nvSpPr>
        <p:spPr>
          <a:xfrm>
            <a:off x="215900" y="2047875"/>
            <a:ext cx="3121025" cy="1093788"/>
          </a:xfrm>
          <a:prstGeom prst="flowChartAlternateProcess">
            <a:avLst/>
          </a:prstGeom>
          <a:solidFill>
            <a:schemeClr val="bg1"/>
          </a:solidFill>
          <a:ln>
            <a:solidFill>
              <a:schemeClr val="tx2"/>
            </a:solidFill>
          </a:ln>
        </p:spPr>
        <p:style>
          <a:lnRef idx="3">
            <a:schemeClr val="lt1"/>
          </a:lnRef>
          <a:fillRef idx="1">
            <a:schemeClr val="accent2"/>
          </a:fillRef>
          <a:effectRef idx="1">
            <a:schemeClr val="accent2"/>
          </a:effectRef>
          <a:fontRef idx="minor">
            <a:schemeClr val="lt1"/>
          </a:fontRef>
        </p:style>
        <p:txBody>
          <a:bodyPr/>
          <a:lstStyle/>
          <a:p>
            <a:pPr algn="ctr" eaLnBrk="1" fontAlgn="auto" hangingPunct="1">
              <a:spcBef>
                <a:spcPts val="0"/>
              </a:spcBef>
              <a:spcAft>
                <a:spcPts val="0"/>
              </a:spcAft>
              <a:defRPr/>
            </a:pPr>
            <a:r>
              <a:rPr lang="it-IT" sz="1500" b="1" dirty="0">
                <a:solidFill>
                  <a:sysClr val="windowText" lastClr="000000"/>
                </a:solidFill>
                <a:latin typeface="Century Gothic" pitchFamily="34" charset="0"/>
                <a:cs typeface="Arial" pitchFamily="34" charset="0"/>
              </a:rPr>
              <a:t>Metti  la vittima su un fianco se non trauma,  e CHIAMA il Sistema di Emergenza-118</a:t>
            </a:r>
          </a:p>
        </p:txBody>
      </p:sp>
      <p:sp>
        <p:nvSpPr>
          <p:cNvPr id="49" name="Elaborazione alternativa 48"/>
          <p:cNvSpPr/>
          <p:nvPr/>
        </p:nvSpPr>
        <p:spPr>
          <a:xfrm>
            <a:off x="4773613" y="5257800"/>
            <a:ext cx="1655762" cy="600075"/>
          </a:xfrm>
          <a:prstGeom prst="flowChartAlternateProcess">
            <a:avLst/>
          </a:prstGeom>
          <a:noFill/>
          <a:ln>
            <a:solidFill>
              <a:schemeClr val="tx2"/>
            </a:solidFill>
          </a:ln>
        </p:spPr>
        <p:style>
          <a:lnRef idx="3">
            <a:schemeClr val="lt1"/>
          </a:lnRef>
          <a:fillRef idx="1">
            <a:schemeClr val="accent2"/>
          </a:fillRef>
          <a:effectRef idx="1">
            <a:schemeClr val="accent2"/>
          </a:effectRef>
          <a:fontRef idx="minor">
            <a:schemeClr val="lt1"/>
          </a:fontRef>
        </p:style>
        <p:txBody>
          <a:bodyPr/>
          <a:lstStyle/>
          <a:p>
            <a:pPr algn="ctr" eaLnBrk="1" fontAlgn="auto" hangingPunct="1">
              <a:spcBef>
                <a:spcPts val="0"/>
              </a:spcBef>
              <a:spcAft>
                <a:spcPts val="0"/>
              </a:spcAft>
              <a:defRPr/>
            </a:pPr>
            <a:r>
              <a:rPr lang="it-IT" sz="1400" b="1" dirty="0">
                <a:solidFill>
                  <a:sysClr val="windowText" lastClr="000000"/>
                </a:solidFill>
                <a:latin typeface="Century Gothic" pitchFamily="34" charset="0"/>
                <a:cs typeface="Arial" pitchFamily="34" charset="0"/>
              </a:rPr>
              <a:t>CONSENTI ANALISI del DAE</a:t>
            </a:r>
          </a:p>
          <a:p>
            <a:pPr algn="ctr" eaLnBrk="1" fontAlgn="auto" hangingPunct="1">
              <a:spcBef>
                <a:spcPts val="0"/>
              </a:spcBef>
              <a:spcAft>
                <a:spcPts val="0"/>
              </a:spcAft>
              <a:defRPr/>
            </a:pPr>
            <a:endParaRPr lang="it-IT" sz="1400" b="1" dirty="0">
              <a:solidFill>
                <a:sysClr val="windowText" lastClr="000000"/>
              </a:solidFill>
              <a:latin typeface="Century Gothic" pitchFamily="34" charset="0"/>
              <a:cs typeface="Arial" pitchFamily="34" charset="0"/>
            </a:endParaRPr>
          </a:p>
        </p:txBody>
      </p:sp>
      <p:cxnSp>
        <p:nvCxnSpPr>
          <p:cNvPr id="50" name="Connettore 2 49"/>
          <p:cNvCxnSpPr>
            <a:stCxn id="49" idx="1"/>
            <a:endCxn id="82" idx="3"/>
          </p:cNvCxnSpPr>
          <p:nvPr/>
        </p:nvCxnSpPr>
        <p:spPr>
          <a:xfrm rot="10800000" flipV="1">
            <a:off x="4054475" y="5557838"/>
            <a:ext cx="719138" cy="26987"/>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5" name="Connettore 2 54"/>
          <p:cNvCxnSpPr>
            <a:stCxn id="79" idx="1"/>
          </p:cNvCxnSpPr>
          <p:nvPr/>
        </p:nvCxnSpPr>
        <p:spPr>
          <a:xfrm flipH="1">
            <a:off x="2254250" y="4730750"/>
            <a:ext cx="247650" cy="0"/>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8" name="Connettore 2 57"/>
          <p:cNvCxnSpPr/>
          <p:nvPr/>
        </p:nvCxnSpPr>
        <p:spPr>
          <a:xfrm flipH="1">
            <a:off x="2238375" y="5597525"/>
            <a:ext cx="247650" cy="0"/>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9" name="Connettore 2 58"/>
          <p:cNvCxnSpPr/>
          <p:nvPr/>
        </p:nvCxnSpPr>
        <p:spPr>
          <a:xfrm rot="5400000">
            <a:off x="1304131" y="5156994"/>
            <a:ext cx="314325" cy="1588"/>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62" name="Connettore 2 61"/>
          <p:cNvCxnSpPr/>
          <p:nvPr/>
        </p:nvCxnSpPr>
        <p:spPr>
          <a:xfrm flipH="1">
            <a:off x="1428750" y="5854700"/>
            <a:ext cx="0" cy="304800"/>
          </a:xfrm>
          <a:prstGeom prst="straightConnector1">
            <a:avLst/>
          </a:prstGeom>
          <a:ln w="38100">
            <a:solidFill>
              <a:schemeClr val="tx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6" name="Connettore 2 65"/>
          <p:cNvCxnSpPr/>
          <p:nvPr/>
        </p:nvCxnSpPr>
        <p:spPr>
          <a:xfrm flipH="1">
            <a:off x="5643563" y="5857875"/>
            <a:ext cx="0" cy="280988"/>
          </a:xfrm>
          <a:prstGeom prst="straightConnector1">
            <a:avLst/>
          </a:prstGeom>
          <a:ln w="38100">
            <a:solidFill>
              <a:schemeClr val="tx2"/>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7" name="Connettore 2 66"/>
          <p:cNvCxnSpPr/>
          <p:nvPr/>
        </p:nvCxnSpPr>
        <p:spPr>
          <a:xfrm flipH="1">
            <a:off x="5602288" y="4929188"/>
            <a:ext cx="0" cy="312737"/>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69" name="Connettore 2 68"/>
          <p:cNvCxnSpPr/>
          <p:nvPr/>
        </p:nvCxnSpPr>
        <p:spPr>
          <a:xfrm flipH="1">
            <a:off x="8018463" y="4054475"/>
            <a:ext cx="0" cy="312738"/>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1" name="Connettore 2 70"/>
          <p:cNvCxnSpPr/>
          <p:nvPr/>
        </p:nvCxnSpPr>
        <p:spPr>
          <a:xfrm rot="10800000">
            <a:off x="6500813" y="3571875"/>
            <a:ext cx="357187" cy="1588"/>
          </a:xfrm>
          <a:prstGeom prst="straightConnector1">
            <a:avLst/>
          </a:prstGeom>
          <a:ln w="38100">
            <a:solidFill>
              <a:srgbClr val="0070C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3" name="Connettore 2 72"/>
          <p:cNvCxnSpPr/>
          <p:nvPr/>
        </p:nvCxnSpPr>
        <p:spPr>
          <a:xfrm flipH="1">
            <a:off x="8027988" y="2928938"/>
            <a:ext cx="0" cy="312737"/>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7" name="Connettore 2 76"/>
          <p:cNvCxnSpPr>
            <a:stCxn id="47" idx="2"/>
            <a:endCxn id="29" idx="0"/>
          </p:cNvCxnSpPr>
          <p:nvPr/>
        </p:nvCxnSpPr>
        <p:spPr>
          <a:xfrm>
            <a:off x="7261225" y="1747838"/>
            <a:ext cx="0" cy="300037"/>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8" name="Connettore 2 77"/>
          <p:cNvCxnSpPr>
            <a:stCxn id="15" idx="3"/>
            <a:endCxn id="47" idx="1"/>
          </p:cNvCxnSpPr>
          <p:nvPr/>
        </p:nvCxnSpPr>
        <p:spPr>
          <a:xfrm flipV="1">
            <a:off x="5281613" y="1357313"/>
            <a:ext cx="287337" cy="9525"/>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7" name="Connettore 2 86"/>
          <p:cNvCxnSpPr>
            <a:endCxn id="36" idx="3"/>
          </p:cNvCxnSpPr>
          <p:nvPr/>
        </p:nvCxnSpPr>
        <p:spPr>
          <a:xfrm flipH="1" flipV="1">
            <a:off x="3336925" y="1365250"/>
            <a:ext cx="360363" cy="1588"/>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9" name="Connettore 2 88"/>
          <p:cNvCxnSpPr>
            <a:stCxn id="36" idx="2"/>
            <a:endCxn id="48" idx="0"/>
          </p:cNvCxnSpPr>
          <p:nvPr/>
        </p:nvCxnSpPr>
        <p:spPr>
          <a:xfrm>
            <a:off x="1773238" y="1754188"/>
            <a:ext cx="3175" cy="293687"/>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41" name="Segnaposto contenuto 2"/>
          <p:cNvSpPr txBox="1">
            <a:spLocks/>
          </p:cNvSpPr>
          <p:nvPr/>
        </p:nvSpPr>
        <p:spPr>
          <a:xfrm>
            <a:off x="924942" y="-27384"/>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spcAft>
                <a:spcPts val="0"/>
              </a:spcAft>
              <a:buFont typeface="Arial" pitchFamily="34" charset="0"/>
              <a:buNone/>
              <a:defRPr/>
            </a:pPr>
            <a:r>
              <a:rPr lang="it-IT" sz="2400"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Sequenza BLSD</a:t>
            </a:r>
          </a:p>
          <a:p>
            <a:pPr algn="r" fontAlgn="auto">
              <a:spcAft>
                <a:spcPts val="0"/>
              </a:spcAft>
              <a:buFont typeface="Arial" pitchFamily="34" charset="0"/>
              <a:buNone/>
              <a:defRPr/>
            </a:pPr>
            <a:r>
              <a:rPr lang="it-IT" sz="2000"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OPERATORE LAICO</a:t>
            </a:r>
            <a:endParaRPr lang="it-IT" sz="2400"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endParaRPr>
          </a:p>
        </p:txBody>
      </p:sp>
      <p:grpSp>
        <p:nvGrpSpPr>
          <p:cNvPr id="2" name="Gruppo 38"/>
          <p:cNvGrpSpPr>
            <a:grpSpLocks/>
          </p:cNvGrpSpPr>
          <p:nvPr/>
        </p:nvGrpSpPr>
        <p:grpSpPr bwMode="auto">
          <a:xfrm>
            <a:off x="642938" y="5314950"/>
            <a:ext cx="1609725" cy="542925"/>
            <a:chOff x="1438397" y="5314299"/>
            <a:chExt cx="1610436" cy="543593"/>
          </a:xfrm>
        </p:grpSpPr>
        <p:sp>
          <p:nvSpPr>
            <p:cNvPr id="51" name="Elaborazione alternativa 50"/>
            <p:cNvSpPr/>
            <p:nvPr/>
          </p:nvSpPr>
          <p:spPr>
            <a:xfrm>
              <a:off x="1463808" y="5314299"/>
              <a:ext cx="1585025" cy="540414"/>
            </a:xfrm>
            <a:prstGeom prst="flowChartAlternateProcess">
              <a:avLst/>
            </a:prstGeom>
            <a:noFill/>
            <a:ln w="38100">
              <a:solidFill>
                <a:srgbClr val="002060"/>
              </a:solidFill>
            </a:ln>
            <a:effectLst/>
          </p:spPr>
          <p:style>
            <a:lnRef idx="1">
              <a:schemeClr val="accent2"/>
            </a:lnRef>
            <a:fillRef idx="3">
              <a:schemeClr val="accent2"/>
            </a:fillRef>
            <a:effectRef idx="2">
              <a:schemeClr val="accent2"/>
            </a:effectRef>
            <a:fontRef idx="minor">
              <a:schemeClr val="lt1"/>
            </a:fontRef>
          </p:style>
          <p:txBody>
            <a:bodyPr/>
            <a:lstStyle/>
            <a:p>
              <a:pPr algn="ctr" eaLnBrk="1" fontAlgn="auto" hangingPunct="1">
                <a:spcBef>
                  <a:spcPts val="0"/>
                </a:spcBef>
                <a:spcAft>
                  <a:spcPts val="0"/>
                </a:spcAft>
                <a:defRPr/>
              </a:pPr>
              <a:endParaRPr lang="it-IT" sz="2400" b="1" dirty="0">
                <a:solidFill>
                  <a:srgbClr val="C00000"/>
                </a:solidFill>
                <a:latin typeface="Century Gothic" pitchFamily="34" charset="0"/>
                <a:cs typeface="Arial" pitchFamily="34" charset="0"/>
              </a:endParaRPr>
            </a:p>
          </p:txBody>
        </p:sp>
        <p:sp>
          <p:nvSpPr>
            <p:cNvPr id="38" name="Elaborazione alternativa 37"/>
            <p:cNvSpPr/>
            <p:nvPr/>
          </p:nvSpPr>
          <p:spPr>
            <a:xfrm>
              <a:off x="1438397" y="5317478"/>
              <a:ext cx="1585025" cy="540414"/>
            </a:xfrm>
            <a:prstGeom prst="flowChartAlternateProcess">
              <a:avLst/>
            </a:prstGeom>
            <a:noFill/>
            <a:ln w="38100">
              <a:noFill/>
            </a:ln>
            <a:effectLst/>
          </p:spPr>
          <p:style>
            <a:lnRef idx="1">
              <a:schemeClr val="accent2"/>
            </a:lnRef>
            <a:fillRef idx="3">
              <a:schemeClr val="accent2"/>
            </a:fillRef>
            <a:effectRef idx="2">
              <a:schemeClr val="accent2"/>
            </a:effectRef>
            <a:fontRef idx="minor">
              <a:schemeClr val="lt1"/>
            </a:fontRef>
          </p:style>
          <p:txBody>
            <a:bodyPr/>
            <a:lstStyle/>
            <a:p>
              <a:pPr algn="ctr" eaLnBrk="1" fontAlgn="auto" hangingPunct="1">
                <a:spcBef>
                  <a:spcPts val="0"/>
                </a:spcBef>
                <a:spcAft>
                  <a:spcPts val="0"/>
                </a:spcAft>
                <a:defRPr/>
              </a:pPr>
              <a:r>
                <a:rPr lang="it-IT" sz="2400" b="1" dirty="0">
                  <a:solidFill>
                    <a:srgbClr val="C00000"/>
                  </a:solidFill>
                  <a:latin typeface="Century Gothic" pitchFamily="34" charset="0"/>
                  <a:cs typeface="Arial" pitchFamily="34" charset="0"/>
                </a:rPr>
                <a:t>RCP 30:2</a:t>
              </a:r>
            </a:p>
          </p:txBody>
        </p:sp>
      </p:grpSp>
      <p:cxnSp>
        <p:nvCxnSpPr>
          <p:cNvPr id="52" name="Connettore 1 51"/>
          <p:cNvCxnSpPr/>
          <p:nvPr/>
        </p:nvCxnSpPr>
        <p:spPr>
          <a:xfrm rot="10800000">
            <a:off x="6858000" y="3071813"/>
            <a:ext cx="928688" cy="1587"/>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rot="10800000">
            <a:off x="6858000" y="4143375"/>
            <a:ext cx="539750" cy="15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rot="5400000">
            <a:off x="5778500" y="4151313"/>
            <a:ext cx="2160587" cy="15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61" name="Connettore 2 60"/>
          <p:cNvCxnSpPr>
            <a:stCxn id="40" idx="2"/>
            <a:endCxn id="43" idx="0"/>
          </p:cNvCxnSpPr>
          <p:nvPr/>
        </p:nvCxnSpPr>
        <p:spPr>
          <a:xfrm rot="5400000">
            <a:off x="5414963" y="3902075"/>
            <a:ext cx="387350" cy="12700"/>
          </a:xfrm>
          <a:prstGeom prst="straightConnector1">
            <a:avLst/>
          </a:prstGeom>
          <a:ln w="38100">
            <a:solidFill>
              <a:srgbClr val="0070C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rot="10800000">
            <a:off x="6858000" y="5213350"/>
            <a:ext cx="928688" cy="15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73768" name="Segnaposto numero diapositiva 25"/>
          <p:cNvSpPr txBox="1">
            <a:spLocks/>
          </p:cNvSpPr>
          <p:nvPr/>
        </p:nvSpPr>
        <p:spPr bwMode="auto">
          <a:xfrm>
            <a:off x="2987675" y="6519863"/>
            <a:ext cx="3671888" cy="365125"/>
          </a:xfrm>
          <a:prstGeom prst="rect">
            <a:avLst/>
          </a:prstGeom>
          <a:noFill/>
          <a:ln w="9525">
            <a:noFill/>
            <a:miter lim="800000"/>
            <a:headEnd/>
            <a:tailEnd/>
          </a:ln>
        </p:spPr>
        <p:txBody>
          <a:bodyPr/>
          <a:lstStyle/>
          <a:p>
            <a:pPr algn="ctr" eaLnBrk="1" hangingPunct="1"/>
            <a:fld id="{D3F7C9CD-2A6C-4797-B0B1-01C07997974D}" type="slidenum">
              <a:rPr lang="it-IT" altLang="it-IT" sz="1400">
                <a:latin typeface="Calibri" pitchFamily="34" charset="0"/>
              </a:rPr>
              <a:pPr algn="ctr" eaLnBrk="1" hangingPunct="1"/>
              <a:t>33</a:t>
            </a:fld>
            <a:endParaRPr lang="it-IT" altLang="it-IT" sz="1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nodeType="afterGroup">
                            <p:stCondLst>
                              <p:cond delay="500"/>
                            </p:stCondLst>
                            <p:childTnLst>
                              <p:par>
                                <p:cTn id="11" presetID="22" presetClass="entr" presetSubtype="1" fill="hold" nodeType="after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wipe(up)">
                                      <p:cBhvr>
                                        <p:cTn id="13" dur="500"/>
                                        <p:tgtEl>
                                          <p:spTgt spid="110"/>
                                        </p:tgtEl>
                                      </p:cBhvr>
                                    </p:animEffect>
                                  </p:childTnLst>
                                </p:cTn>
                              </p:par>
                            </p:childTnLst>
                          </p:cTn>
                        </p:par>
                        <p:par>
                          <p:cTn id="14" fill="hold" nodeType="afterGroup">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par>
                          <p:cTn id="18" fill="hold" nodeType="afterGroup">
                            <p:stCondLst>
                              <p:cond delay="1500"/>
                            </p:stCondLst>
                            <p:childTnLst>
                              <p:par>
                                <p:cTn id="19" presetID="22" presetClass="entr" presetSubtype="2" fill="hold" nodeType="after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wipe(right)">
                                      <p:cBhvr>
                                        <p:cTn id="21" dur="500"/>
                                        <p:tgtEl>
                                          <p:spTgt spid="87"/>
                                        </p:tgtEl>
                                      </p:cBhvr>
                                    </p:animEffect>
                                  </p:childTnLst>
                                </p:cTn>
                              </p:par>
                            </p:childTnLst>
                          </p:cTn>
                        </p:par>
                        <p:par>
                          <p:cTn id="22" fill="hold" nodeType="afterGroup">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nodeType="afterGroup">
                            <p:stCondLst>
                              <p:cond delay="25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nodeType="afterGroup">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up)">
                                      <p:cBhvr>
                                        <p:cTn id="33" dur="500"/>
                                        <p:tgtEl>
                                          <p:spTgt spid="4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nodeType="clickEffect">
                                  <p:stCondLst>
                                    <p:cond delay="0"/>
                                  </p:stCondLst>
                                  <p:childTnLst>
                                    <p:animEffect transition="out" filter="fade">
                                      <p:cBhvr>
                                        <p:cTn id="37" dur="500"/>
                                        <p:tgtEl>
                                          <p:spTgt spid="87"/>
                                        </p:tgtEl>
                                      </p:cBhvr>
                                    </p:animEffect>
                                    <p:set>
                                      <p:cBhvr>
                                        <p:cTn id="38" dur="1" fill="hold">
                                          <p:stCondLst>
                                            <p:cond delay="499"/>
                                          </p:stCondLst>
                                        </p:cTn>
                                        <p:tgtEl>
                                          <p:spTgt spid="8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6"/>
                                        </p:tgtEl>
                                      </p:cBhvr>
                                    </p:animEffect>
                                    <p:set>
                                      <p:cBhvr>
                                        <p:cTn id="41" dur="1" fill="hold">
                                          <p:stCondLst>
                                            <p:cond delay="499"/>
                                          </p:stCondLst>
                                        </p:cTn>
                                        <p:tgtEl>
                                          <p:spTgt spid="3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89"/>
                                        </p:tgtEl>
                                      </p:cBhvr>
                                    </p:animEffect>
                                    <p:set>
                                      <p:cBhvr>
                                        <p:cTn id="44" dur="1" fill="hold">
                                          <p:stCondLst>
                                            <p:cond delay="499"/>
                                          </p:stCondLst>
                                        </p:cTn>
                                        <p:tgtEl>
                                          <p:spTgt spid="8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48"/>
                                        </p:tgtEl>
                                      </p:cBhvr>
                                    </p:animEffect>
                                    <p:set>
                                      <p:cBhvr>
                                        <p:cTn id="47" dur="1" fill="hold">
                                          <p:stCondLst>
                                            <p:cond delay="499"/>
                                          </p:stCondLst>
                                        </p:cTn>
                                        <p:tgtEl>
                                          <p:spTgt spid="48"/>
                                        </p:tgtEl>
                                        <p:attrNameLst>
                                          <p:attrName>style.visibility</p:attrName>
                                        </p:attrNameLst>
                                      </p:cBhvr>
                                      <p:to>
                                        <p:strVal val="hidden"/>
                                      </p:to>
                                    </p:set>
                                  </p:childTnLst>
                                </p:cTn>
                              </p:par>
                            </p:childTnLst>
                          </p:cTn>
                        </p:par>
                        <p:par>
                          <p:cTn id="48" fill="hold" nodeType="afterGroup">
                            <p:stCondLst>
                              <p:cond delay="500"/>
                            </p:stCondLst>
                            <p:childTnLst>
                              <p:par>
                                <p:cTn id="49" presetID="22" presetClass="entr" presetSubtype="8"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ipe(left)">
                                      <p:cBhvr>
                                        <p:cTn id="51" dur="500"/>
                                        <p:tgtEl>
                                          <p:spTgt spid="78"/>
                                        </p:tgtEl>
                                      </p:cBhvr>
                                    </p:animEffect>
                                  </p:childTnLst>
                                </p:cTn>
                              </p:par>
                            </p:childTnLst>
                          </p:cTn>
                        </p:par>
                        <p:par>
                          <p:cTn id="52" fill="hold" nodeType="afterGroup">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par>
                          <p:cTn id="56" fill="hold" nodeType="afterGroup">
                            <p:stCondLst>
                              <p:cond delay="1500"/>
                            </p:stCondLst>
                            <p:childTnLst>
                              <p:par>
                                <p:cTn id="57" presetID="22" presetClass="entr" presetSubtype="1" fill="hold"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up)">
                                      <p:cBhvr>
                                        <p:cTn id="59" dur="500"/>
                                        <p:tgtEl>
                                          <p:spTgt spid="77"/>
                                        </p:tgtEl>
                                      </p:cBhvr>
                                    </p:animEffect>
                                  </p:childTnLst>
                                </p:cTn>
                              </p:par>
                            </p:childTnLst>
                          </p:cTn>
                        </p:par>
                        <p:par>
                          <p:cTn id="60" fill="hold" nodeType="afterGroup">
                            <p:stCondLst>
                              <p:cond delay="2000"/>
                            </p:stCondLst>
                            <p:childTnLst>
                              <p:par>
                                <p:cTn id="61" presetID="22" presetClass="entr" presetSubtype="1"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500"/>
                                        <p:tgtEl>
                                          <p:spTgt spid="2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wipe(up)">
                                      <p:cBhvr>
                                        <p:cTn id="68" dur="500"/>
                                        <p:tgtEl>
                                          <p:spTgt spid="73"/>
                                        </p:tgtEl>
                                      </p:cBhvr>
                                    </p:animEffect>
                                  </p:childTnLst>
                                </p:cTn>
                              </p:par>
                            </p:childTnLst>
                          </p:cTn>
                        </p:par>
                        <p:par>
                          <p:cTn id="69" fill="hold" nodeType="afterGroup">
                            <p:stCondLst>
                              <p:cond delay="500"/>
                            </p:stCondLst>
                            <p:childTnLst>
                              <p:par>
                                <p:cTn id="70" presetID="22" presetClass="entr" presetSubtype="1" fill="hold" grpId="0"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up)">
                                      <p:cBhvr>
                                        <p:cTn id="72" dur="500"/>
                                        <p:tgtEl>
                                          <p:spTgt spid="45"/>
                                        </p:tgtEl>
                                      </p:cBhvr>
                                    </p:animEffect>
                                  </p:childTnLst>
                                </p:cTn>
                              </p:par>
                            </p:childTnLst>
                          </p:cTn>
                        </p:par>
                        <p:par>
                          <p:cTn id="73" fill="hold" nodeType="afterGroup">
                            <p:stCondLst>
                              <p:cond delay="1000"/>
                            </p:stCondLst>
                            <p:childTnLst>
                              <p:par>
                                <p:cTn id="74" presetID="22" presetClass="entr" presetSubtype="1" fill="hold"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wipe(up)">
                                      <p:cBhvr>
                                        <p:cTn id="76" dur="500"/>
                                        <p:tgtEl>
                                          <p:spTgt spid="69"/>
                                        </p:tgtEl>
                                      </p:cBhvr>
                                    </p:animEffect>
                                  </p:childTnLst>
                                </p:cTn>
                              </p:par>
                            </p:childTnLst>
                          </p:cTn>
                        </p:par>
                        <p:par>
                          <p:cTn id="77" fill="hold" nodeType="afterGroup">
                            <p:stCondLst>
                              <p:cond delay="1500"/>
                            </p:stCondLst>
                            <p:childTnLst>
                              <p:par>
                                <p:cTn id="78" presetID="22" presetClass="entr" presetSubtype="1"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up)">
                                      <p:cBhvr>
                                        <p:cTn id="80" dur="500"/>
                                        <p:tgtEl>
                                          <p:spTgt spid="4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dissolve">
                                      <p:cBhvr>
                                        <p:cTn id="85" dur="500"/>
                                        <p:tgtEl>
                                          <p:spTgt spid="52"/>
                                        </p:tgtEl>
                                      </p:cBhvr>
                                    </p:animEffect>
                                  </p:childTnLst>
                                </p:cTn>
                              </p:par>
                              <p:par>
                                <p:cTn id="86" presetID="9" presetClass="entr" presetSubtype="0"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dissolve">
                                      <p:cBhvr>
                                        <p:cTn id="88" dur="500"/>
                                        <p:tgtEl>
                                          <p:spTgt spid="53"/>
                                        </p:tgtEl>
                                      </p:cBhvr>
                                    </p:animEffect>
                                  </p:childTnLst>
                                </p:cTn>
                              </p:par>
                              <p:par>
                                <p:cTn id="89" presetID="9" presetClass="entr" presetSubtype="0"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dissolve">
                                      <p:cBhvr>
                                        <p:cTn id="91" dur="500"/>
                                        <p:tgtEl>
                                          <p:spTgt spid="72"/>
                                        </p:tgtEl>
                                      </p:cBhvr>
                                    </p:animEffect>
                                  </p:childTnLst>
                                </p:cTn>
                              </p:par>
                              <p:par>
                                <p:cTn id="92" presetID="9" presetClass="entr" presetSubtype="0" fill="hold"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dissolve">
                                      <p:cBhvr>
                                        <p:cTn id="94" dur="500"/>
                                        <p:tgtEl>
                                          <p:spTgt spid="54"/>
                                        </p:tgtEl>
                                      </p:cBhvr>
                                    </p:animEffect>
                                  </p:childTnLst>
                                </p:cTn>
                              </p:par>
                              <p:par>
                                <p:cTn id="95" presetID="9" presetClass="entr" presetSubtype="0" fill="hold"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dissolve">
                                      <p:cBhvr>
                                        <p:cTn id="97" dur="500"/>
                                        <p:tgtEl>
                                          <p:spTgt spid="71"/>
                                        </p:tgtEl>
                                      </p:cBhvr>
                                    </p:animEffect>
                                  </p:childTnLst>
                                </p:cTn>
                              </p:par>
                            </p:childTnLst>
                          </p:cTn>
                        </p:par>
                        <p:par>
                          <p:cTn id="98" fill="hold" nodeType="afterGroup">
                            <p:stCondLst>
                              <p:cond delay="500"/>
                            </p:stCondLst>
                            <p:childTnLst>
                              <p:par>
                                <p:cTn id="99" presetID="22" presetClass="entr" presetSubtype="2"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right)">
                                      <p:cBhvr>
                                        <p:cTn id="101" dur="500"/>
                                        <p:tgtEl>
                                          <p:spTgt spid="40"/>
                                        </p:tgtEl>
                                      </p:cBhvr>
                                    </p:animEffect>
                                  </p:childTnLst>
                                </p:cTn>
                              </p:par>
                            </p:childTnLst>
                          </p:cTn>
                        </p:par>
                        <p:par>
                          <p:cTn id="102" fill="hold" nodeType="afterGroup">
                            <p:stCondLst>
                              <p:cond delay="1000"/>
                            </p:stCondLst>
                            <p:childTnLst>
                              <p:par>
                                <p:cTn id="103" presetID="22" presetClass="entr" presetSubtype="1" fill="hold" nodeType="after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wipe(up)">
                                      <p:cBhvr>
                                        <p:cTn id="105" dur="500"/>
                                        <p:tgtEl>
                                          <p:spTgt spid="61"/>
                                        </p:tgtEl>
                                      </p:cBhvr>
                                    </p:animEffect>
                                  </p:childTnLst>
                                </p:cTn>
                              </p:par>
                            </p:childTnLst>
                          </p:cTn>
                        </p:par>
                        <p:par>
                          <p:cTn id="106" fill="hold" nodeType="afterGroup">
                            <p:stCondLst>
                              <p:cond delay="1500"/>
                            </p:stCondLst>
                            <p:childTnLst>
                              <p:par>
                                <p:cTn id="107" presetID="22" presetClass="entr" presetSubtype="1"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up)">
                                      <p:cBhvr>
                                        <p:cTn id="109" dur="500"/>
                                        <p:tgtEl>
                                          <p:spTgt spid="43"/>
                                        </p:tgtEl>
                                      </p:cBhvr>
                                    </p:animEffect>
                                  </p:childTnLst>
                                </p:cTn>
                              </p:par>
                            </p:childTnLst>
                          </p:cTn>
                        </p:par>
                        <p:par>
                          <p:cTn id="110" fill="hold" nodeType="afterGroup">
                            <p:stCondLst>
                              <p:cond delay="2000"/>
                            </p:stCondLst>
                            <p:childTnLst>
                              <p:par>
                                <p:cTn id="111" presetID="22" presetClass="entr" presetSubtype="1" fill="hold" nodeType="after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wipe(up)">
                                      <p:cBhvr>
                                        <p:cTn id="113" dur="500"/>
                                        <p:tgtEl>
                                          <p:spTgt spid="67"/>
                                        </p:tgtEl>
                                      </p:cBhvr>
                                    </p:animEffect>
                                  </p:childTnLst>
                                </p:cTn>
                              </p:par>
                            </p:childTnLst>
                          </p:cTn>
                        </p:par>
                        <p:par>
                          <p:cTn id="114" fill="hold" nodeType="afterGroup">
                            <p:stCondLst>
                              <p:cond delay="2500"/>
                            </p:stCondLst>
                            <p:childTnLst>
                              <p:par>
                                <p:cTn id="115" presetID="22" presetClass="entr" presetSubtype="1" fill="hold" grpId="0" nodeType="after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wipe(up)">
                                      <p:cBhvr>
                                        <p:cTn id="117" dur="500"/>
                                        <p:tgtEl>
                                          <p:spTgt spid="4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4" fill="hold" nodeType="clickEffect">
                                  <p:stCondLst>
                                    <p:cond delay="0"/>
                                  </p:stCondLst>
                                  <p:childTnLst>
                                    <p:set>
                                      <p:cBhvr>
                                        <p:cTn id="121" dur="1" fill="hold">
                                          <p:stCondLst>
                                            <p:cond delay="0"/>
                                          </p:stCondLst>
                                        </p:cTn>
                                        <p:tgtEl>
                                          <p:spTgt spid="70"/>
                                        </p:tgtEl>
                                        <p:attrNameLst>
                                          <p:attrName>style.visibility</p:attrName>
                                        </p:attrNameLst>
                                      </p:cBhvr>
                                      <p:to>
                                        <p:strVal val="visible"/>
                                      </p:to>
                                    </p:set>
                                    <p:animEffect transition="in" filter="wipe(down)">
                                      <p:cBhvr>
                                        <p:cTn id="122" dur="500"/>
                                        <p:tgtEl>
                                          <p:spTgt spid="70"/>
                                        </p:tgtEl>
                                      </p:cBhvr>
                                    </p:animEffect>
                                  </p:childTnLst>
                                </p:cTn>
                              </p:par>
                            </p:childTnLst>
                          </p:cTn>
                        </p:par>
                        <p:par>
                          <p:cTn id="123" fill="hold" nodeType="afterGroup">
                            <p:stCondLst>
                              <p:cond delay="500"/>
                            </p:stCondLst>
                            <p:childTnLst>
                              <p:par>
                                <p:cTn id="124" presetID="22" presetClass="entr" presetSubtype="2" fill="hold" grpId="0" nodeType="afterEffect">
                                  <p:stCondLst>
                                    <p:cond delay="0"/>
                                  </p:stCondLst>
                                  <p:childTnLst>
                                    <p:set>
                                      <p:cBhvr>
                                        <p:cTn id="125" dur="1" fill="hold">
                                          <p:stCondLst>
                                            <p:cond delay="0"/>
                                          </p:stCondLst>
                                        </p:cTn>
                                        <p:tgtEl>
                                          <p:spTgt spid="79"/>
                                        </p:tgtEl>
                                        <p:attrNameLst>
                                          <p:attrName>style.visibility</p:attrName>
                                        </p:attrNameLst>
                                      </p:cBhvr>
                                      <p:to>
                                        <p:strVal val="visible"/>
                                      </p:to>
                                    </p:set>
                                    <p:animEffect transition="in" filter="wipe(right)">
                                      <p:cBhvr>
                                        <p:cTn id="126" dur="500"/>
                                        <p:tgtEl>
                                          <p:spTgt spid="79"/>
                                        </p:tgtEl>
                                      </p:cBhvr>
                                    </p:animEffect>
                                  </p:childTnLst>
                                </p:cTn>
                              </p:par>
                            </p:childTnLst>
                          </p:cTn>
                        </p:par>
                        <p:par>
                          <p:cTn id="127" fill="hold" nodeType="afterGroup">
                            <p:stCondLst>
                              <p:cond delay="1000"/>
                            </p:stCondLst>
                            <p:childTnLst>
                              <p:par>
                                <p:cTn id="128" presetID="22" presetClass="entr" presetSubtype="2" fill="hold" nodeType="after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wipe(right)">
                                      <p:cBhvr>
                                        <p:cTn id="130" dur="500"/>
                                        <p:tgtEl>
                                          <p:spTgt spid="55"/>
                                        </p:tgtEl>
                                      </p:cBhvr>
                                    </p:animEffect>
                                  </p:childTnLst>
                                </p:cTn>
                              </p:par>
                            </p:childTnLst>
                          </p:cTn>
                        </p:par>
                        <p:par>
                          <p:cTn id="131" fill="hold" nodeType="afterGroup">
                            <p:stCondLst>
                              <p:cond delay="1500"/>
                            </p:stCondLst>
                            <p:childTnLst>
                              <p:par>
                                <p:cTn id="132" presetID="22" presetClass="entr" presetSubtype="2" fill="hold" grpId="0" nodeType="afterEffect">
                                  <p:stCondLst>
                                    <p:cond delay="0"/>
                                  </p:stCondLst>
                                  <p:childTnLst>
                                    <p:set>
                                      <p:cBhvr>
                                        <p:cTn id="133" dur="1" fill="hold">
                                          <p:stCondLst>
                                            <p:cond delay="0"/>
                                          </p:stCondLst>
                                        </p:cTn>
                                        <p:tgtEl>
                                          <p:spTgt spid="80"/>
                                        </p:tgtEl>
                                        <p:attrNameLst>
                                          <p:attrName>style.visibility</p:attrName>
                                        </p:attrNameLst>
                                      </p:cBhvr>
                                      <p:to>
                                        <p:strVal val="visible"/>
                                      </p:to>
                                    </p:set>
                                    <p:animEffect transition="in" filter="wipe(right)">
                                      <p:cBhvr>
                                        <p:cTn id="134" dur="500"/>
                                        <p:tgtEl>
                                          <p:spTgt spid="80"/>
                                        </p:tgtEl>
                                      </p:cBhvr>
                                    </p:animEffect>
                                  </p:childTnLst>
                                </p:cTn>
                              </p:par>
                            </p:childTnLst>
                          </p:cTn>
                        </p:par>
                        <p:par>
                          <p:cTn id="135" fill="hold" nodeType="afterGroup">
                            <p:stCondLst>
                              <p:cond delay="2000"/>
                            </p:stCondLst>
                            <p:childTnLst>
                              <p:par>
                                <p:cTn id="136" presetID="22" presetClass="entr" presetSubtype="1" fill="hold" nodeType="after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wipe(up)">
                                      <p:cBhvr>
                                        <p:cTn id="138" dur="500"/>
                                        <p:tgtEl>
                                          <p:spTgt spid="59"/>
                                        </p:tgtEl>
                                      </p:cBhvr>
                                    </p:animEffect>
                                  </p:childTnLst>
                                </p:cTn>
                              </p:par>
                            </p:childTnLst>
                          </p:cTn>
                        </p:par>
                        <p:par>
                          <p:cTn id="139" fill="hold" nodeType="afterGroup">
                            <p:stCondLst>
                              <p:cond delay="2500"/>
                            </p:stCondLst>
                            <p:childTnLst>
                              <p:par>
                                <p:cTn id="140" presetID="22" presetClass="entr" presetSubtype="1" fill="hold" nodeType="afterEffect">
                                  <p:stCondLst>
                                    <p:cond delay="0"/>
                                  </p:stCondLst>
                                  <p:childTnLst>
                                    <p:set>
                                      <p:cBhvr>
                                        <p:cTn id="141" dur="1" fill="hold">
                                          <p:stCondLst>
                                            <p:cond delay="0"/>
                                          </p:stCondLst>
                                        </p:cTn>
                                        <p:tgtEl>
                                          <p:spTgt spid="2"/>
                                        </p:tgtEl>
                                        <p:attrNameLst>
                                          <p:attrName>style.visibility</p:attrName>
                                        </p:attrNameLst>
                                      </p:cBhvr>
                                      <p:to>
                                        <p:strVal val="visible"/>
                                      </p:to>
                                    </p:set>
                                    <p:animEffect transition="in" filter="wipe(up)">
                                      <p:cBhvr>
                                        <p:cTn id="142" dur="500"/>
                                        <p:tgtEl>
                                          <p:spTgt spid="2"/>
                                        </p:tgtEl>
                                      </p:cBhvr>
                                    </p:animEffect>
                                  </p:childTnLst>
                                </p:cTn>
                              </p:par>
                            </p:childTnLst>
                          </p:cTn>
                        </p:par>
                        <p:par>
                          <p:cTn id="143" fill="hold" nodeType="afterGroup">
                            <p:stCondLst>
                              <p:cond delay="3000"/>
                            </p:stCondLst>
                            <p:childTnLst>
                              <p:par>
                                <p:cTn id="144" presetID="22" presetClass="entr" presetSubtype="1" fill="hold" nodeType="afterEffect">
                                  <p:stCondLst>
                                    <p:cond delay="0"/>
                                  </p:stCondLst>
                                  <p:childTnLst>
                                    <p:set>
                                      <p:cBhvr>
                                        <p:cTn id="145" dur="1" fill="hold">
                                          <p:stCondLst>
                                            <p:cond delay="0"/>
                                          </p:stCondLst>
                                        </p:cTn>
                                        <p:tgtEl>
                                          <p:spTgt spid="62"/>
                                        </p:tgtEl>
                                        <p:attrNameLst>
                                          <p:attrName>style.visibility</p:attrName>
                                        </p:attrNameLst>
                                      </p:cBhvr>
                                      <p:to>
                                        <p:strVal val="visible"/>
                                      </p:to>
                                    </p:set>
                                    <p:animEffect transition="in" filter="wipe(up)">
                                      <p:cBhvr>
                                        <p:cTn id="146" dur="500"/>
                                        <p:tgtEl>
                                          <p:spTgt spid="62"/>
                                        </p:tgtEl>
                                      </p:cBhvr>
                                    </p:animEffect>
                                  </p:childTnLst>
                                </p:cTn>
                              </p:par>
                            </p:childTnLst>
                          </p:cTn>
                        </p:par>
                        <p:par>
                          <p:cTn id="147" fill="hold" nodeType="afterGroup">
                            <p:stCondLst>
                              <p:cond delay="3500"/>
                            </p:stCondLst>
                            <p:childTnLst>
                              <p:par>
                                <p:cTn id="148" presetID="22" presetClass="entr" presetSubtype="8" fill="hold" nodeType="afterEffect">
                                  <p:stCondLst>
                                    <p:cond delay="0"/>
                                  </p:stCondLst>
                                  <p:childTnLst>
                                    <p:set>
                                      <p:cBhvr>
                                        <p:cTn id="149" dur="1" fill="hold">
                                          <p:stCondLst>
                                            <p:cond delay="0"/>
                                          </p:stCondLst>
                                        </p:cTn>
                                        <p:tgtEl>
                                          <p:spTgt spid="92"/>
                                        </p:tgtEl>
                                        <p:attrNameLst>
                                          <p:attrName>style.visibility</p:attrName>
                                        </p:attrNameLst>
                                      </p:cBhvr>
                                      <p:to>
                                        <p:strVal val="visible"/>
                                      </p:to>
                                    </p:set>
                                    <p:animEffect transition="in" filter="wipe(left)">
                                      <p:cBhvr>
                                        <p:cTn id="150" dur="500"/>
                                        <p:tgtEl>
                                          <p:spTgt spid="92"/>
                                        </p:tgtEl>
                                      </p:cBhvr>
                                    </p:animEffect>
                                  </p:childTnLst>
                                </p:cTn>
                              </p:par>
                            </p:childTnLst>
                          </p:cTn>
                        </p:par>
                        <p:par>
                          <p:cTn id="151" fill="hold" nodeType="afterGroup">
                            <p:stCondLst>
                              <p:cond delay="4000"/>
                            </p:stCondLst>
                            <p:childTnLst>
                              <p:par>
                                <p:cTn id="152" presetID="22" presetClass="entr" presetSubtype="4" fill="hold" nodeType="afterEffect">
                                  <p:stCondLst>
                                    <p:cond delay="0"/>
                                  </p:stCondLst>
                                  <p:childTnLst>
                                    <p:set>
                                      <p:cBhvr>
                                        <p:cTn id="153" dur="1" fill="hold">
                                          <p:stCondLst>
                                            <p:cond delay="0"/>
                                          </p:stCondLst>
                                        </p:cTn>
                                        <p:tgtEl>
                                          <p:spTgt spid="66"/>
                                        </p:tgtEl>
                                        <p:attrNameLst>
                                          <p:attrName>style.visibility</p:attrName>
                                        </p:attrNameLst>
                                      </p:cBhvr>
                                      <p:to>
                                        <p:strVal val="visible"/>
                                      </p:to>
                                    </p:set>
                                    <p:animEffect transition="in" filter="wipe(down)">
                                      <p:cBhvr>
                                        <p:cTn id="154" dur="500"/>
                                        <p:tgtEl>
                                          <p:spTgt spid="66"/>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0" presetClass="exit" presetSubtype="0" fill="hold" nodeType="clickEffect">
                                  <p:stCondLst>
                                    <p:cond delay="0"/>
                                  </p:stCondLst>
                                  <p:childTnLst>
                                    <p:animEffect transition="out" filter="fade">
                                      <p:cBhvr>
                                        <p:cTn id="158" dur="500"/>
                                        <p:tgtEl>
                                          <p:spTgt spid="70"/>
                                        </p:tgtEl>
                                      </p:cBhvr>
                                    </p:animEffect>
                                    <p:set>
                                      <p:cBhvr>
                                        <p:cTn id="159" dur="1" fill="hold">
                                          <p:stCondLst>
                                            <p:cond delay="499"/>
                                          </p:stCondLst>
                                        </p:cTn>
                                        <p:tgtEl>
                                          <p:spTgt spid="70"/>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79"/>
                                        </p:tgtEl>
                                      </p:cBhvr>
                                    </p:animEffect>
                                    <p:set>
                                      <p:cBhvr>
                                        <p:cTn id="162" dur="1" fill="hold">
                                          <p:stCondLst>
                                            <p:cond delay="499"/>
                                          </p:stCondLst>
                                        </p:cTn>
                                        <p:tgtEl>
                                          <p:spTgt spid="79"/>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55"/>
                                        </p:tgtEl>
                                      </p:cBhvr>
                                    </p:animEffect>
                                    <p:set>
                                      <p:cBhvr>
                                        <p:cTn id="165" dur="1" fill="hold">
                                          <p:stCondLst>
                                            <p:cond delay="499"/>
                                          </p:stCondLst>
                                        </p:cTn>
                                        <p:tgtEl>
                                          <p:spTgt spid="55"/>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80"/>
                                        </p:tgtEl>
                                      </p:cBhvr>
                                    </p:animEffect>
                                    <p:set>
                                      <p:cBhvr>
                                        <p:cTn id="168" dur="1" fill="hold">
                                          <p:stCondLst>
                                            <p:cond delay="499"/>
                                          </p:stCondLst>
                                        </p:cTn>
                                        <p:tgtEl>
                                          <p:spTgt spid="80"/>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59"/>
                                        </p:tgtEl>
                                      </p:cBhvr>
                                    </p:animEffect>
                                    <p:set>
                                      <p:cBhvr>
                                        <p:cTn id="171" dur="1" fill="hold">
                                          <p:stCondLst>
                                            <p:cond delay="499"/>
                                          </p:stCondLst>
                                        </p:cTn>
                                        <p:tgtEl>
                                          <p:spTgt spid="59"/>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2"/>
                                        </p:tgtEl>
                                      </p:cBhvr>
                                    </p:animEffect>
                                    <p:set>
                                      <p:cBhvr>
                                        <p:cTn id="174" dur="1" fill="hold">
                                          <p:stCondLst>
                                            <p:cond delay="499"/>
                                          </p:stCondLst>
                                        </p:cTn>
                                        <p:tgtEl>
                                          <p:spTgt spid="2"/>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62"/>
                                        </p:tgtEl>
                                      </p:cBhvr>
                                    </p:animEffect>
                                    <p:set>
                                      <p:cBhvr>
                                        <p:cTn id="177" dur="1" fill="hold">
                                          <p:stCondLst>
                                            <p:cond delay="499"/>
                                          </p:stCondLst>
                                        </p:cTn>
                                        <p:tgtEl>
                                          <p:spTgt spid="62"/>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92"/>
                                        </p:tgtEl>
                                      </p:cBhvr>
                                    </p:animEffect>
                                    <p:set>
                                      <p:cBhvr>
                                        <p:cTn id="180" dur="1" fill="hold">
                                          <p:stCondLst>
                                            <p:cond delay="499"/>
                                          </p:stCondLst>
                                        </p:cTn>
                                        <p:tgtEl>
                                          <p:spTgt spid="92"/>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66"/>
                                        </p:tgtEl>
                                      </p:cBhvr>
                                    </p:animEffect>
                                    <p:set>
                                      <p:cBhvr>
                                        <p:cTn id="183" dur="1" fill="hold">
                                          <p:stCondLst>
                                            <p:cond delay="499"/>
                                          </p:stCondLst>
                                        </p:cTn>
                                        <p:tgtEl>
                                          <p:spTgt spid="66"/>
                                        </p:tgtEl>
                                        <p:attrNameLst>
                                          <p:attrName>style.visibility</p:attrName>
                                        </p:attrNameLst>
                                      </p:cBhvr>
                                      <p:to>
                                        <p:strVal val="hidden"/>
                                      </p:to>
                                    </p:set>
                                  </p:childTnLst>
                                </p:cTn>
                              </p:par>
                              <p:par>
                                <p:cTn id="184" presetID="22" presetClass="entr" presetSubtype="2" fill="hold" nodeType="withEffect">
                                  <p:stCondLst>
                                    <p:cond delay="0"/>
                                  </p:stCondLst>
                                  <p:childTnLst>
                                    <p:set>
                                      <p:cBhvr>
                                        <p:cTn id="185" dur="1" fill="hold">
                                          <p:stCondLst>
                                            <p:cond delay="0"/>
                                          </p:stCondLst>
                                        </p:cTn>
                                        <p:tgtEl>
                                          <p:spTgt spid="50"/>
                                        </p:tgtEl>
                                        <p:attrNameLst>
                                          <p:attrName>style.visibility</p:attrName>
                                        </p:attrNameLst>
                                      </p:cBhvr>
                                      <p:to>
                                        <p:strVal val="visible"/>
                                      </p:to>
                                    </p:set>
                                    <p:animEffect transition="in" filter="wipe(right)">
                                      <p:cBhvr>
                                        <p:cTn id="186" dur="500"/>
                                        <p:tgtEl>
                                          <p:spTgt spid="50"/>
                                        </p:tgtEl>
                                      </p:cBhvr>
                                    </p:animEffect>
                                  </p:childTnLst>
                                </p:cTn>
                              </p:par>
                            </p:childTnLst>
                          </p:cTn>
                        </p:par>
                        <p:par>
                          <p:cTn id="187" fill="hold" nodeType="afterGroup">
                            <p:stCondLst>
                              <p:cond delay="500"/>
                            </p:stCondLst>
                            <p:childTnLst>
                              <p:par>
                                <p:cTn id="188" presetID="22" presetClass="entr" presetSubtype="2" fill="hold" grpId="0" nodeType="afterEffect">
                                  <p:stCondLst>
                                    <p:cond delay="0"/>
                                  </p:stCondLst>
                                  <p:childTnLst>
                                    <p:set>
                                      <p:cBhvr>
                                        <p:cTn id="189" dur="1" fill="hold">
                                          <p:stCondLst>
                                            <p:cond delay="0"/>
                                          </p:stCondLst>
                                        </p:cTn>
                                        <p:tgtEl>
                                          <p:spTgt spid="82"/>
                                        </p:tgtEl>
                                        <p:attrNameLst>
                                          <p:attrName>style.visibility</p:attrName>
                                        </p:attrNameLst>
                                      </p:cBhvr>
                                      <p:to>
                                        <p:strVal val="visible"/>
                                      </p:to>
                                    </p:set>
                                    <p:animEffect transition="in" filter="wipe(right)">
                                      <p:cBhvr>
                                        <p:cTn id="190" dur="500"/>
                                        <p:tgtEl>
                                          <p:spTgt spid="82"/>
                                        </p:tgtEl>
                                      </p:cBhvr>
                                    </p:animEffect>
                                  </p:childTnLst>
                                </p:cTn>
                              </p:par>
                            </p:childTnLst>
                          </p:cTn>
                        </p:par>
                        <p:par>
                          <p:cTn id="191" fill="hold" nodeType="afterGroup">
                            <p:stCondLst>
                              <p:cond delay="1000"/>
                            </p:stCondLst>
                            <p:childTnLst>
                              <p:par>
                                <p:cTn id="192" presetID="22" presetClass="entr" presetSubtype="2" fill="hold" nodeType="afterEffect">
                                  <p:stCondLst>
                                    <p:cond delay="0"/>
                                  </p:stCondLst>
                                  <p:childTnLst>
                                    <p:set>
                                      <p:cBhvr>
                                        <p:cTn id="193" dur="1" fill="hold">
                                          <p:stCondLst>
                                            <p:cond delay="0"/>
                                          </p:stCondLst>
                                        </p:cTn>
                                        <p:tgtEl>
                                          <p:spTgt spid="58"/>
                                        </p:tgtEl>
                                        <p:attrNameLst>
                                          <p:attrName>style.visibility</p:attrName>
                                        </p:attrNameLst>
                                      </p:cBhvr>
                                      <p:to>
                                        <p:strVal val="visible"/>
                                      </p:to>
                                    </p:set>
                                    <p:animEffect transition="in" filter="wipe(right)">
                                      <p:cBhvr>
                                        <p:cTn id="194" dur="500"/>
                                        <p:tgtEl>
                                          <p:spTgt spid="58"/>
                                        </p:tgtEl>
                                      </p:cBhvr>
                                    </p:animEffect>
                                  </p:childTnLst>
                                </p:cTn>
                              </p:par>
                            </p:childTnLst>
                          </p:cTn>
                        </p:par>
                        <p:par>
                          <p:cTn id="195" fill="hold" nodeType="afterGroup">
                            <p:stCondLst>
                              <p:cond delay="1500"/>
                            </p:stCondLst>
                            <p:childTnLst>
                              <p:par>
                                <p:cTn id="196" presetID="22" presetClass="entr" presetSubtype="2" fill="hold" nodeType="afterEffect">
                                  <p:stCondLst>
                                    <p:cond delay="0"/>
                                  </p:stCondLst>
                                  <p:childTnLst>
                                    <p:set>
                                      <p:cBhvr>
                                        <p:cTn id="197" dur="1" fill="hold">
                                          <p:stCondLst>
                                            <p:cond delay="0"/>
                                          </p:stCondLst>
                                        </p:cTn>
                                        <p:tgtEl>
                                          <p:spTgt spid="2"/>
                                        </p:tgtEl>
                                        <p:attrNameLst>
                                          <p:attrName>style.visibility</p:attrName>
                                        </p:attrNameLst>
                                      </p:cBhvr>
                                      <p:to>
                                        <p:strVal val="visible"/>
                                      </p:to>
                                    </p:set>
                                    <p:animEffect transition="in" filter="wipe(right)">
                                      <p:cBhvr>
                                        <p:cTn id="198" dur="500"/>
                                        <p:tgtEl>
                                          <p:spTgt spid="2"/>
                                        </p:tgtEl>
                                      </p:cBhvr>
                                    </p:animEffect>
                                  </p:childTnLst>
                                </p:cTn>
                              </p:par>
                            </p:childTnLst>
                          </p:cTn>
                        </p:par>
                        <p:par>
                          <p:cTn id="199" fill="hold" nodeType="afterGroup">
                            <p:stCondLst>
                              <p:cond delay="2000"/>
                            </p:stCondLst>
                            <p:childTnLst>
                              <p:par>
                                <p:cTn id="200" presetID="22" presetClass="entr" presetSubtype="1" fill="hold" nodeType="afterEffect">
                                  <p:stCondLst>
                                    <p:cond delay="0"/>
                                  </p:stCondLst>
                                  <p:childTnLst>
                                    <p:set>
                                      <p:cBhvr>
                                        <p:cTn id="201" dur="1" fill="hold">
                                          <p:stCondLst>
                                            <p:cond delay="0"/>
                                          </p:stCondLst>
                                        </p:cTn>
                                        <p:tgtEl>
                                          <p:spTgt spid="62"/>
                                        </p:tgtEl>
                                        <p:attrNameLst>
                                          <p:attrName>style.visibility</p:attrName>
                                        </p:attrNameLst>
                                      </p:cBhvr>
                                      <p:to>
                                        <p:strVal val="visible"/>
                                      </p:to>
                                    </p:set>
                                    <p:animEffect transition="in" filter="wipe(up)">
                                      <p:cBhvr>
                                        <p:cTn id="202" dur="500"/>
                                        <p:tgtEl>
                                          <p:spTgt spid="62"/>
                                        </p:tgtEl>
                                      </p:cBhvr>
                                    </p:animEffect>
                                  </p:childTnLst>
                                </p:cTn>
                              </p:par>
                            </p:childTnLst>
                          </p:cTn>
                        </p:par>
                        <p:par>
                          <p:cTn id="203" fill="hold" nodeType="afterGroup">
                            <p:stCondLst>
                              <p:cond delay="2500"/>
                            </p:stCondLst>
                            <p:childTnLst>
                              <p:par>
                                <p:cTn id="204" presetID="22" presetClass="entr" presetSubtype="8" fill="hold" nodeType="afterEffect">
                                  <p:stCondLst>
                                    <p:cond delay="0"/>
                                  </p:stCondLst>
                                  <p:childTnLst>
                                    <p:set>
                                      <p:cBhvr>
                                        <p:cTn id="205" dur="1" fill="hold">
                                          <p:stCondLst>
                                            <p:cond delay="0"/>
                                          </p:stCondLst>
                                        </p:cTn>
                                        <p:tgtEl>
                                          <p:spTgt spid="92"/>
                                        </p:tgtEl>
                                        <p:attrNameLst>
                                          <p:attrName>style.visibility</p:attrName>
                                        </p:attrNameLst>
                                      </p:cBhvr>
                                      <p:to>
                                        <p:strVal val="visible"/>
                                      </p:to>
                                    </p:set>
                                    <p:animEffect transition="in" filter="wipe(left)">
                                      <p:cBhvr>
                                        <p:cTn id="206" dur="500"/>
                                        <p:tgtEl>
                                          <p:spTgt spid="92"/>
                                        </p:tgtEl>
                                      </p:cBhvr>
                                    </p:animEffect>
                                  </p:childTnLst>
                                </p:cTn>
                              </p:par>
                            </p:childTnLst>
                          </p:cTn>
                        </p:par>
                        <p:par>
                          <p:cTn id="207" fill="hold" nodeType="afterGroup">
                            <p:stCondLst>
                              <p:cond delay="3000"/>
                            </p:stCondLst>
                            <p:childTnLst>
                              <p:par>
                                <p:cTn id="208" presetID="22" presetClass="entr" presetSubtype="4" fill="hold" nodeType="afterEffect">
                                  <p:stCondLst>
                                    <p:cond delay="0"/>
                                  </p:stCondLst>
                                  <p:childTnLst>
                                    <p:set>
                                      <p:cBhvr>
                                        <p:cTn id="209" dur="1" fill="hold">
                                          <p:stCondLst>
                                            <p:cond delay="0"/>
                                          </p:stCondLst>
                                        </p:cTn>
                                        <p:tgtEl>
                                          <p:spTgt spid="66"/>
                                        </p:tgtEl>
                                        <p:attrNameLst>
                                          <p:attrName>style.visibility</p:attrName>
                                        </p:attrNameLst>
                                      </p:cBhvr>
                                      <p:to>
                                        <p:strVal val="visible"/>
                                      </p:to>
                                    </p:set>
                                    <p:animEffect transition="in" filter="wipe(down)">
                                      <p:cBhvr>
                                        <p:cTn id="210" dur="500"/>
                                        <p:tgtEl>
                                          <p:spTgt spid="66"/>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9" presetClass="entr" presetSubtype="0" fill="hold" nodeType="clickEffect">
                                  <p:stCondLst>
                                    <p:cond delay="0"/>
                                  </p:stCondLst>
                                  <p:childTnLst>
                                    <p:set>
                                      <p:cBhvr>
                                        <p:cTn id="214" dur="1" fill="hold">
                                          <p:stCondLst>
                                            <p:cond delay="0"/>
                                          </p:stCondLst>
                                        </p:cTn>
                                        <p:tgtEl>
                                          <p:spTgt spid="70"/>
                                        </p:tgtEl>
                                        <p:attrNameLst>
                                          <p:attrName>style.visibility</p:attrName>
                                        </p:attrNameLst>
                                      </p:cBhvr>
                                      <p:to>
                                        <p:strVal val="visible"/>
                                      </p:to>
                                    </p:set>
                                    <p:animEffect transition="in" filter="dissolve">
                                      <p:cBhvr>
                                        <p:cTn id="215" dur="500"/>
                                        <p:tgtEl>
                                          <p:spTgt spid="70"/>
                                        </p:tgtEl>
                                      </p:cBhvr>
                                    </p:animEffect>
                                  </p:childTnLst>
                                </p:cTn>
                              </p:par>
                              <p:par>
                                <p:cTn id="216" presetID="9" presetClass="entr" presetSubtype="0" fill="hold" grpId="2" nodeType="withEffect">
                                  <p:stCondLst>
                                    <p:cond delay="0"/>
                                  </p:stCondLst>
                                  <p:childTnLst>
                                    <p:set>
                                      <p:cBhvr>
                                        <p:cTn id="217" dur="1" fill="hold">
                                          <p:stCondLst>
                                            <p:cond delay="0"/>
                                          </p:stCondLst>
                                        </p:cTn>
                                        <p:tgtEl>
                                          <p:spTgt spid="79"/>
                                        </p:tgtEl>
                                        <p:attrNameLst>
                                          <p:attrName>style.visibility</p:attrName>
                                        </p:attrNameLst>
                                      </p:cBhvr>
                                      <p:to>
                                        <p:strVal val="visible"/>
                                      </p:to>
                                    </p:set>
                                    <p:animEffect transition="in" filter="dissolve">
                                      <p:cBhvr>
                                        <p:cTn id="218" dur="500"/>
                                        <p:tgtEl>
                                          <p:spTgt spid="79"/>
                                        </p:tgtEl>
                                      </p:cBhvr>
                                    </p:animEffect>
                                  </p:childTnLst>
                                </p:cTn>
                              </p:par>
                              <p:par>
                                <p:cTn id="219" presetID="9" presetClass="entr" presetSubtype="0" fill="hold" nodeType="withEffect">
                                  <p:stCondLst>
                                    <p:cond delay="0"/>
                                  </p:stCondLst>
                                  <p:childTnLst>
                                    <p:set>
                                      <p:cBhvr>
                                        <p:cTn id="220" dur="1" fill="hold">
                                          <p:stCondLst>
                                            <p:cond delay="0"/>
                                          </p:stCondLst>
                                        </p:cTn>
                                        <p:tgtEl>
                                          <p:spTgt spid="55"/>
                                        </p:tgtEl>
                                        <p:attrNameLst>
                                          <p:attrName>style.visibility</p:attrName>
                                        </p:attrNameLst>
                                      </p:cBhvr>
                                      <p:to>
                                        <p:strVal val="visible"/>
                                      </p:to>
                                    </p:set>
                                    <p:animEffect transition="in" filter="dissolve">
                                      <p:cBhvr>
                                        <p:cTn id="221" dur="500"/>
                                        <p:tgtEl>
                                          <p:spTgt spid="55"/>
                                        </p:tgtEl>
                                      </p:cBhvr>
                                    </p:animEffect>
                                  </p:childTnLst>
                                </p:cTn>
                              </p:par>
                              <p:par>
                                <p:cTn id="222" presetID="9" presetClass="entr" presetSubtype="0" fill="hold" grpId="2" nodeType="withEffect">
                                  <p:stCondLst>
                                    <p:cond delay="0"/>
                                  </p:stCondLst>
                                  <p:childTnLst>
                                    <p:set>
                                      <p:cBhvr>
                                        <p:cTn id="223" dur="1" fill="hold">
                                          <p:stCondLst>
                                            <p:cond delay="0"/>
                                          </p:stCondLst>
                                        </p:cTn>
                                        <p:tgtEl>
                                          <p:spTgt spid="80"/>
                                        </p:tgtEl>
                                        <p:attrNameLst>
                                          <p:attrName>style.visibility</p:attrName>
                                        </p:attrNameLst>
                                      </p:cBhvr>
                                      <p:to>
                                        <p:strVal val="visible"/>
                                      </p:to>
                                    </p:set>
                                    <p:animEffect transition="in" filter="dissolve">
                                      <p:cBhvr>
                                        <p:cTn id="224" dur="500"/>
                                        <p:tgtEl>
                                          <p:spTgt spid="80"/>
                                        </p:tgtEl>
                                      </p:cBhvr>
                                    </p:animEffect>
                                  </p:childTnLst>
                                </p:cTn>
                              </p:par>
                              <p:par>
                                <p:cTn id="225" presetID="9" presetClass="entr" presetSubtype="0" fill="hold" nodeType="with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dissolve">
                                      <p:cBhvr>
                                        <p:cTn id="227" dur="500"/>
                                        <p:tgtEl>
                                          <p:spTgt spid="59"/>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10" presetClass="entr" presetSubtype="0" fill="hold" nodeType="clickEffect">
                                  <p:stCondLst>
                                    <p:cond delay="0"/>
                                  </p:stCondLst>
                                  <p:childTnLst>
                                    <p:set>
                                      <p:cBhvr>
                                        <p:cTn id="231" dur="1" fill="hold">
                                          <p:stCondLst>
                                            <p:cond delay="0"/>
                                          </p:stCondLst>
                                        </p:cTn>
                                        <p:tgtEl>
                                          <p:spTgt spid="87"/>
                                        </p:tgtEl>
                                        <p:attrNameLst>
                                          <p:attrName>style.visibility</p:attrName>
                                        </p:attrNameLst>
                                      </p:cBhvr>
                                      <p:to>
                                        <p:strVal val="visible"/>
                                      </p:to>
                                    </p:set>
                                    <p:animEffect transition="in" filter="fade">
                                      <p:cBhvr>
                                        <p:cTn id="232" dur="500"/>
                                        <p:tgtEl>
                                          <p:spTgt spid="87"/>
                                        </p:tgtEl>
                                      </p:cBhvr>
                                    </p:animEffect>
                                  </p:childTnLst>
                                </p:cTn>
                              </p:par>
                              <p:par>
                                <p:cTn id="233" presetID="10" presetClass="entr" presetSubtype="0" fill="hold" grpId="2" nodeType="withEffect">
                                  <p:stCondLst>
                                    <p:cond delay="0"/>
                                  </p:stCondLst>
                                  <p:childTnLst>
                                    <p:set>
                                      <p:cBhvr>
                                        <p:cTn id="234" dur="1" fill="hold">
                                          <p:stCondLst>
                                            <p:cond delay="0"/>
                                          </p:stCondLst>
                                        </p:cTn>
                                        <p:tgtEl>
                                          <p:spTgt spid="36"/>
                                        </p:tgtEl>
                                        <p:attrNameLst>
                                          <p:attrName>style.visibility</p:attrName>
                                        </p:attrNameLst>
                                      </p:cBhvr>
                                      <p:to>
                                        <p:strVal val="visible"/>
                                      </p:to>
                                    </p:set>
                                    <p:animEffect transition="in" filter="fade">
                                      <p:cBhvr>
                                        <p:cTn id="235" dur="500"/>
                                        <p:tgtEl>
                                          <p:spTgt spid="36"/>
                                        </p:tgtEl>
                                      </p:cBhvr>
                                    </p:animEffect>
                                  </p:childTnLst>
                                </p:cTn>
                              </p:par>
                              <p:par>
                                <p:cTn id="236" presetID="10" presetClass="entr" presetSubtype="0" fill="hold" nodeType="withEffect">
                                  <p:stCondLst>
                                    <p:cond delay="0"/>
                                  </p:stCondLst>
                                  <p:childTnLst>
                                    <p:set>
                                      <p:cBhvr>
                                        <p:cTn id="237" dur="1" fill="hold">
                                          <p:stCondLst>
                                            <p:cond delay="0"/>
                                          </p:stCondLst>
                                        </p:cTn>
                                        <p:tgtEl>
                                          <p:spTgt spid="89"/>
                                        </p:tgtEl>
                                        <p:attrNameLst>
                                          <p:attrName>style.visibility</p:attrName>
                                        </p:attrNameLst>
                                      </p:cBhvr>
                                      <p:to>
                                        <p:strVal val="visible"/>
                                      </p:to>
                                    </p:set>
                                    <p:animEffect transition="in" filter="fade">
                                      <p:cBhvr>
                                        <p:cTn id="238" dur="500"/>
                                        <p:tgtEl>
                                          <p:spTgt spid="89"/>
                                        </p:tgtEl>
                                      </p:cBhvr>
                                    </p:animEffect>
                                  </p:childTnLst>
                                </p:cTn>
                              </p:par>
                              <p:par>
                                <p:cTn id="239" presetID="10" presetClass="entr" presetSubtype="0" fill="hold" grpId="2" nodeType="withEffect">
                                  <p:stCondLst>
                                    <p:cond delay="0"/>
                                  </p:stCondLst>
                                  <p:childTnLst>
                                    <p:set>
                                      <p:cBhvr>
                                        <p:cTn id="240" dur="1" fill="hold">
                                          <p:stCondLst>
                                            <p:cond delay="0"/>
                                          </p:stCondLst>
                                        </p:cTn>
                                        <p:tgtEl>
                                          <p:spTgt spid="48"/>
                                        </p:tgtEl>
                                        <p:attrNameLst>
                                          <p:attrName>style.visibility</p:attrName>
                                        </p:attrNameLst>
                                      </p:cBhvr>
                                      <p:to>
                                        <p:strVal val="visible"/>
                                      </p:to>
                                    </p:set>
                                    <p:animEffect transition="in" filter="fade">
                                      <p:cBhvr>
                                        <p:cTn id="2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5" grpId="0" animBg="1"/>
      <p:bldP spid="36" grpId="0" animBg="1"/>
      <p:bldP spid="36" grpId="1" animBg="1"/>
      <p:bldP spid="36" grpId="2" animBg="1"/>
      <p:bldP spid="29" grpId="0" animBg="1"/>
      <p:bldP spid="79" grpId="0" animBg="1"/>
      <p:bldP spid="79" grpId="1" animBg="1"/>
      <p:bldP spid="79" grpId="2" animBg="1"/>
      <p:bldP spid="80" grpId="0" animBg="1"/>
      <p:bldP spid="80" grpId="1" animBg="1"/>
      <p:bldP spid="80" grpId="2" animBg="1"/>
      <p:bldP spid="82" grpId="0" animBg="1"/>
      <p:bldP spid="40" grpId="0" animBg="1"/>
      <p:bldP spid="43" grpId="0" animBg="1"/>
      <p:bldP spid="45" grpId="0" animBg="1"/>
      <p:bldP spid="46" grpId="0" animBg="1"/>
      <p:bldP spid="47" grpId="0" animBg="1"/>
      <p:bldP spid="48" grpId="0" animBg="1"/>
      <p:bldP spid="48" grpId="1" animBg="1"/>
      <p:bldP spid="48" grpId="2" animBg="1"/>
      <p:bldP spid="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2"/>
          <p:cNvSpPr txBox="1">
            <a:spLocks noChangeArrowheads="1"/>
          </p:cNvSpPr>
          <p:nvPr/>
        </p:nvSpPr>
        <p:spPr bwMode="auto">
          <a:xfrm>
            <a:off x="1285875" y="785813"/>
            <a:ext cx="6286500" cy="2062162"/>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it-IT" sz="2400" b="1" i="1" dirty="0">
                <a:solidFill>
                  <a:srgbClr val="0070C0"/>
                </a:solidFill>
                <a:latin typeface="Century Gothic" pitchFamily="34" charset="0"/>
                <a:cs typeface="+mn-cs"/>
              </a:rPr>
              <a:t>Se la vittima:</a:t>
            </a:r>
          </a:p>
          <a:p>
            <a:pPr eaLnBrk="1" fontAlgn="auto" hangingPunct="1">
              <a:spcBef>
                <a:spcPts val="0"/>
              </a:spcBef>
              <a:spcAft>
                <a:spcPts val="0"/>
              </a:spcAft>
              <a:defRPr/>
            </a:pPr>
            <a:endParaRPr lang="it-IT" sz="800" b="1" dirty="0">
              <a:solidFill>
                <a:srgbClr val="0070C0"/>
              </a:solidFill>
              <a:latin typeface="Century Gothic" pitchFamily="34" charset="0"/>
              <a:cs typeface="+mn-cs"/>
            </a:endParaRPr>
          </a:p>
          <a:p>
            <a:pPr marL="714375" indent="271463" eaLnBrk="1" fontAlgn="auto" hangingPunct="1">
              <a:spcBef>
                <a:spcPts val="0"/>
              </a:spcBef>
              <a:spcAft>
                <a:spcPts val="0"/>
              </a:spcAft>
              <a:buFont typeface="Arial" pitchFamily="34" charset="0"/>
              <a:buChar char="•"/>
              <a:defRPr/>
            </a:pPr>
            <a:r>
              <a:rPr lang="it-IT" sz="2400" b="1" dirty="0">
                <a:solidFill>
                  <a:srgbClr val="002060"/>
                </a:solidFill>
                <a:latin typeface="Century Gothic" pitchFamily="34" charset="0"/>
                <a:cs typeface="+mn-cs"/>
              </a:rPr>
              <a:t>RIPRENDE UN RESPIRO NORMALE</a:t>
            </a:r>
          </a:p>
          <a:p>
            <a:pPr marL="714375" indent="271463" eaLnBrk="1" fontAlgn="auto" hangingPunct="1">
              <a:spcBef>
                <a:spcPts val="0"/>
              </a:spcBef>
              <a:spcAft>
                <a:spcPts val="0"/>
              </a:spcAft>
              <a:buFont typeface="Arial" pitchFamily="34" charset="0"/>
              <a:buChar char="•"/>
              <a:defRPr/>
            </a:pPr>
            <a:r>
              <a:rPr lang="it-IT" sz="2400" b="1" dirty="0">
                <a:solidFill>
                  <a:srgbClr val="002060"/>
                </a:solidFill>
                <a:latin typeface="Century Gothic" pitchFamily="34" charset="0"/>
                <a:cs typeface="+mn-cs"/>
              </a:rPr>
              <a:t>INIZIA A SVEGLIARSI </a:t>
            </a:r>
            <a:r>
              <a:rPr lang="it-IT" b="1" dirty="0">
                <a:solidFill>
                  <a:srgbClr val="002060"/>
                </a:solidFill>
                <a:latin typeface="Century Gothic" pitchFamily="34" charset="0"/>
                <a:cs typeface="+mn-cs"/>
              </a:rPr>
              <a:t> </a:t>
            </a:r>
          </a:p>
          <a:p>
            <a:pPr marL="714375" indent="271463" eaLnBrk="1" fontAlgn="auto" hangingPunct="1">
              <a:spcBef>
                <a:spcPts val="0"/>
              </a:spcBef>
              <a:spcAft>
                <a:spcPts val="0"/>
              </a:spcAft>
              <a:buFont typeface="Arial" pitchFamily="34" charset="0"/>
              <a:buChar char="•"/>
              <a:defRPr/>
            </a:pPr>
            <a:r>
              <a:rPr lang="it-IT" sz="2400" b="1" dirty="0">
                <a:solidFill>
                  <a:srgbClr val="002060"/>
                </a:solidFill>
                <a:latin typeface="Century Gothic" pitchFamily="34" charset="0"/>
                <a:cs typeface="+mn-cs"/>
              </a:rPr>
              <a:t>APRE GLI OCCHI  </a:t>
            </a:r>
          </a:p>
          <a:p>
            <a:pPr marL="714375" indent="271463" eaLnBrk="1" fontAlgn="auto" hangingPunct="1">
              <a:spcBef>
                <a:spcPts val="0"/>
              </a:spcBef>
              <a:spcAft>
                <a:spcPts val="0"/>
              </a:spcAft>
              <a:buFont typeface="Arial" pitchFamily="34" charset="0"/>
              <a:buChar char="•"/>
              <a:defRPr/>
            </a:pPr>
            <a:r>
              <a:rPr lang="it-IT" sz="2400" b="1" dirty="0">
                <a:solidFill>
                  <a:srgbClr val="002060"/>
                </a:solidFill>
                <a:latin typeface="Century Gothic" pitchFamily="34" charset="0"/>
                <a:cs typeface="+mn-cs"/>
              </a:rPr>
              <a:t>SI MUOVE </a:t>
            </a:r>
          </a:p>
        </p:txBody>
      </p:sp>
      <p:sp>
        <p:nvSpPr>
          <p:cNvPr id="20" name="Rectangle 26"/>
          <p:cNvSpPr>
            <a:spLocks noChangeArrowheads="1"/>
          </p:cNvSpPr>
          <p:nvPr/>
        </p:nvSpPr>
        <p:spPr bwMode="auto">
          <a:xfrm>
            <a:off x="0" y="2928934"/>
            <a:ext cx="9143999" cy="1077218"/>
          </a:xfrm>
          <a:prstGeom prst="rect">
            <a:avLst/>
          </a:prstGeom>
          <a:noFill/>
          <a:ln w="12700">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it-IT" sz="3200" b="1" u="sng" dirty="0">
                <a:ln w="11430"/>
                <a:solidFill>
                  <a:srgbClr val="C00000"/>
                </a:solidFill>
                <a:effectLst>
                  <a:outerShdw blurRad="50800" dist="39000" dir="5460000" algn="tl">
                    <a:srgbClr val="000000">
                      <a:alpha val="38000"/>
                    </a:srgbClr>
                  </a:outerShdw>
                </a:effectLst>
                <a:latin typeface="+mn-lt"/>
                <a:cs typeface="+mn-cs"/>
              </a:rPr>
              <a:t>CHIAMA il Sistema di Emergenza-118</a:t>
            </a:r>
          </a:p>
          <a:p>
            <a:pPr algn="ctr" eaLnBrk="1" fontAlgn="auto" hangingPunct="1">
              <a:spcBef>
                <a:spcPts val="0"/>
              </a:spcBef>
              <a:spcAft>
                <a:spcPts val="0"/>
              </a:spcAft>
              <a:defRPr/>
            </a:pPr>
            <a:r>
              <a:rPr lang="it-IT" sz="3200" b="1" u="sng" dirty="0">
                <a:ln w="11430"/>
                <a:solidFill>
                  <a:srgbClr val="C00000"/>
                </a:solidFill>
                <a:effectLst>
                  <a:outerShdw blurRad="50800" dist="39000" dir="5460000" algn="tl">
                    <a:srgbClr val="000000">
                      <a:alpha val="38000"/>
                    </a:srgbClr>
                  </a:outerShdw>
                </a:effectLst>
                <a:latin typeface="+mn-lt"/>
                <a:cs typeface="+mn-cs"/>
              </a:rPr>
              <a:t>e SEGUI le INDICAZIONI</a:t>
            </a:r>
          </a:p>
        </p:txBody>
      </p:sp>
      <p:sp>
        <p:nvSpPr>
          <p:cNvPr id="75780" name="Segnaposto numero diapositiva 20"/>
          <p:cNvSpPr>
            <a:spLocks noGrp="1"/>
          </p:cNvSpPr>
          <p:nvPr>
            <p:ph type="sldNum" sz="quarter" idx="4294967295"/>
          </p:nvPr>
        </p:nvSpPr>
        <p:spPr bwMode="auto">
          <a:xfrm>
            <a:off x="2771775" y="6492875"/>
            <a:ext cx="3671888" cy="365125"/>
          </a:xfrm>
          <a:prstGeom prst="rect">
            <a:avLst/>
          </a:prstGeom>
          <a:noFill/>
          <a:ln>
            <a:miter lim="800000"/>
            <a:headEnd/>
            <a:tailEnd/>
          </a:ln>
        </p:spPr>
        <p:txBody>
          <a:bodyPr/>
          <a:lstStyle/>
          <a:p>
            <a:pPr algn="ctr" eaLnBrk="1" hangingPunct="1"/>
            <a:fld id="{D8A52F25-0AEB-4363-95E0-80FC66844A81}" type="slidenum">
              <a:rPr lang="it-IT" altLang="it-IT" sz="1400">
                <a:latin typeface="Calibri" pitchFamily="34" charset="0"/>
              </a:rPr>
              <a:pPr algn="ctr" eaLnBrk="1" hangingPunct="1"/>
              <a:t>34</a:t>
            </a:fld>
            <a:endParaRPr lang="it-IT" altLang="it-IT" sz="1400">
              <a:latin typeface="Calibri" pitchFamily="34" charset="0"/>
            </a:endParaRPr>
          </a:p>
        </p:txBody>
      </p:sp>
      <p:sp>
        <p:nvSpPr>
          <p:cNvPr id="8" name="Segnaposto contenuto 2"/>
          <p:cNvSpPr txBox="1">
            <a:spLocks/>
          </p:cNvSpPr>
          <p:nvPr/>
        </p:nvSpPr>
        <p:spPr>
          <a:xfrm>
            <a:off x="500034" y="21429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e poi …</a:t>
            </a:r>
          </a:p>
        </p:txBody>
      </p:sp>
      <p:sp>
        <p:nvSpPr>
          <p:cNvPr id="6" name="Text Box 22"/>
          <p:cNvSpPr txBox="1">
            <a:spLocks noChangeArrowheads="1"/>
          </p:cNvSpPr>
          <p:nvPr/>
        </p:nvSpPr>
        <p:spPr bwMode="auto">
          <a:xfrm>
            <a:off x="107910" y="4282867"/>
            <a:ext cx="8893246" cy="646331"/>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it-IT" sz="3600" b="1" dirty="0">
                <a:ln w="11430"/>
                <a:solidFill>
                  <a:srgbClr val="002060"/>
                </a:solidFill>
                <a:effectLst>
                  <a:outerShdw blurRad="50800" dist="39000" dir="5460000" algn="tl">
                    <a:srgbClr val="000000">
                      <a:alpha val="38000"/>
                    </a:srgbClr>
                  </a:outerShdw>
                </a:effectLst>
                <a:latin typeface="Century Gothic" pitchFamily="34" charset="0"/>
                <a:cs typeface="+mn-cs"/>
              </a:rPr>
              <a:t>In caso di DUBBIO</a:t>
            </a:r>
          </a:p>
        </p:txBody>
      </p:sp>
      <p:sp>
        <p:nvSpPr>
          <p:cNvPr id="7" name="Text Box 33"/>
          <p:cNvSpPr txBox="1">
            <a:spLocks noChangeArrowheads="1"/>
          </p:cNvSpPr>
          <p:nvPr/>
        </p:nvSpPr>
        <p:spPr bwMode="auto">
          <a:xfrm>
            <a:off x="703970" y="4148744"/>
            <a:ext cx="8440030" cy="923330"/>
          </a:xfrm>
          <a:prstGeom prst="rect">
            <a:avLst/>
          </a:prstGeom>
          <a:noFill/>
          <a:ln w="57150">
            <a:noFill/>
            <a:miter lim="800000"/>
            <a:headEnd/>
            <a:tailEnd/>
          </a:ln>
          <a:effectLst/>
          <a:scene3d>
            <a:camera prst="perspectiveAbove"/>
            <a:lightRig rig="threePt" dir="t"/>
          </a:scene3d>
        </p:spPr>
        <p:txBody>
          <a:bodyPr lIns="0" r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1" fontAlgn="auto" hangingPunct="1">
              <a:spcBef>
                <a:spcPct val="50000"/>
              </a:spcBef>
              <a:spcAft>
                <a:spcPts val="0"/>
              </a:spcAft>
              <a:defRPr/>
            </a:pPr>
            <a:r>
              <a:rPr lang="it-IT" sz="5400" b="1" dirty="0">
                <a:ln w="11430"/>
                <a:solidFill>
                  <a:srgbClr val="002060"/>
                </a:solidFill>
                <a:latin typeface="+mn-lt"/>
                <a:cs typeface="+mn-cs"/>
              </a:rPr>
              <a:t>Continua RCP</a:t>
            </a:r>
          </a:p>
        </p:txBody>
      </p:sp>
      <p:cxnSp>
        <p:nvCxnSpPr>
          <p:cNvPr id="9" name="Connettore 2 8"/>
          <p:cNvCxnSpPr/>
          <p:nvPr/>
        </p:nvCxnSpPr>
        <p:spPr>
          <a:xfrm>
            <a:off x="4214813" y="4572000"/>
            <a:ext cx="1071562" cy="158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26"/>
          <p:cNvSpPr>
            <a:spLocks noChangeArrowheads="1"/>
          </p:cNvSpPr>
          <p:nvPr/>
        </p:nvSpPr>
        <p:spPr bwMode="auto">
          <a:xfrm>
            <a:off x="33" y="5066426"/>
            <a:ext cx="9143999" cy="1077218"/>
          </a:xfrm>
          <a:prstGeom prst="rect">
            <a:avLst/>
          </a:prstGeom>
          <a:noFill/>
          <a:ln w="12700">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it-IT" sz="3200" b="1" i="1" dirty="0">
                <a:ln w="11430"/>
                <a:solidFill>
                  <a:srgbClr val="002060"/>
                </a:solidFill>
                <a:effectLst>
                  <a:outerShdw blurRad="50800" dist="39000" dir="5460000" algn="tl">
                    <a:srgbClr val="000000">
                      <a:alpha val="38000"/>
                    </a:srgbClr>
                  </a:outerShdw>
                </a:effectLst>
                <a:latin typeface="+mn-lt"/>
                <a:cs typeface="+mn-cs"/>
              </a:rPr>
              <a:t>Resta in contatto telefonico con il Sistema di Emergenza -118 e SEGUI le INDICAZIONI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100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nodeType="afterGroup">
                            <p:stCondLst>
                              <p:cond delay="1000"/>
                            </p:stCondLst>
                            <p:childTnLst>
                              <p:par>
                                <p:cTn id="21" presetID="53" presetClass="entr" presetSubtype="16" fill="hold" nodeType="after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nodeType="afterGroup">
                            <p:stCondLst>
                              <p:cond delay="2000"/>
                            </p:stCondLst>
                            <p:childTnLst>
                              <p:par>
                                <p:cTn id="27" presetID="53" presetClass="entr" presetSubtype="16" fill="hold" nodeType="afterEffect">
                                  <p:stCondLst>
                                    <p:cond delay="10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28596" y="1428736"/>
            <a:ext cx="8429684" cy="1692771"/>
          </a:xfrm>
          <a:prstGeom prst="rect">
            <a:avLst/>
          </a:prstGeom>
          <a:noFill/>
        </p:spPr>
        <p:txBody>
          <a:bodyPr>
            <a:spAutoFit/>
          </a:bodyPr>
          <a:lstStyle/>
          <a:p>
            <a:pPr algn="ctr" eaLnBrk="1" fontAlgn="auto" hangingPunct="1">
              <a:spcBef>
                <a:spcPts val="0"/>
              </a:spcBef>
              <a:spcAft>
                <a:spcPts val="0"/>
              </a:spcAft>
              <a:defRPr/>
            </a:pPr>
            <a:r>
              <a:rPr lang="it-IT" sz="3600" b="1" dirty="0">
                <a:ln w="10541" cmpd="sng">
                  <a:solidFill>
                    <a:schemeClr val="accent1">
                      <a:shade val="88000"/>
                      <a:satMod val="110000"/>
                    </a:schemeClr>
                  </a:solidFill>
                  <a:prstDash val="solid"/>
                </a:ln>
                <a:solidFill>
                  <a:srgbClr val="0070C0"/>
                </a:solidFill>
                <a:latin typeface="Century Gothic" pitchFamily="34" charset="0"/>
                <a:cs typeface="+mn-cs"/>
              </a:rPr>
              <a:t>Continua la RCP fino all’ARRIVO dei SOCCORRITORI di fianco alla vittima.</a:t>
            </a:r>
            <a:endParaRPr lang="it-IT" sz="3600" b="1" i="1" dirty="0">
              <a:ln w="11430"/>
              <a:solidFill>
                <a:srgbClr val="0070C0"/>
              </a:solidFill>
              <a:effectLst>
                <a:outerShdw blurRad="50800" dist="39000" dir="5460000" algn="tl">
                  <a:srgbClr val="000000">
                    <a:alpha val="38000"/>
                  </a:srgbClr>
                </a:outerShdw>
              </a:effectLst>
              <a:latin typeface="Century Gothic" pitchFamily="34" charset="0"/>
              <a:cs typeface="+mn-cs"/>
            </a:endParaRPr>
          </a:p>
          <a:p>
            <a:pPr algn="ctr" eaLnBrk="1" fontAlgn="auto" hangingPunct="1">
              <a:spcBef>
                <a:spcPts val="0"/>
              </a:spcBef>
              <a:spcAft>
                <a:spcPts val="0"/>
              </a:spcAft>
              <a:defRPr/>
            </a:pPr>
            <a:endParaRPr lang="it-IT" sz="3200" b="1" dirty="0">
              <a:ln w="10541" cmpd="sng">
                <a:solidFill>
                  <a:schemeClr val="accent1">
                    <a:shade val="88000"/>
                    <a:satMod val="110000"/>
                  </a:schemeClr>
                </a:solidFill>
                <a:prstDash val="solid"/>
              </a:ln>
              <a:solidFill>
                <a:srgbClr val="0070C0"/>
              </a:solidFill>
              <a:latin typeface="Century Gothic" pitchFamily="34" charset="0"/>
              <a:cs typeface="+mn-cs"/>
            </a:endParaRPr>
          </a:p>
        </p:txBody>
      </p:sp>
      <p:sp>
        <p:nvSpPr>
          <p:cNvPr id="12" name="CasellaDiTesto 11"/>
          <p:cNvSpPr txBox="1">
            <a:spLocks noChangeArrowheads="1"/>
          </p:cNvSpPr>
          <p:nvPr/>
        </p:nvSpPr>
        <p:spPr bwMode="auto">
          <a:xfrm>
            <a:off x="714375" y="3286125"/>
            <a:ext cx="7777163" cy="1323975"/>
          </a:xfrm>
          <a:prstGeom prst="rect">
            <a:avLst/>
          </a:prstGeom>
          <a:noFill/>
          <a:ln w="9525">
            <a:noFill/>
            <a:miter lim="800000"/>
            <a:headEnd/>
            <a:tailEnd/>
          </a:ln>
        </p:spPr>
        <p:txBody>
          <a:bodyPr>
            <a:spAutoFit/>
          </a:bodyPr>
          <a:lstStyle/>
          <a:p>
            <a:pPr algn="ctr" eaLnBrk="1" hangingPunct="1"/>
            <a:r>
              <a:rPr lang="it-IT" altLang="it-IT" sz="2800" b="1" i="1">
                <a:solidFill>
                  <a:srgbClr val="002060"/>
                </a:solidFill>
                <a:latin typeface="Century Gothic" pitchFamily="34" charset="0"/>
              </a:rPr>
              <a:t>Puoi interrompere la RCP in caso di ESAURIMENTO FISICO </a:t>
            </a:r>
          </a:p>
          <a:p>
            <a:pPr algn="ctr" eaLnBrk="1" hangingPunct="1"/>
            <a:r>
              <a:rPr lang="it-IT" altLang="it-IT" sz="2400" b="1" i="1">
                <a:solidFill>
                  <a:srgbClr val="002060"/>
                </a:solidFill>
                <a:latin typeface="Century Gothic" pitchFamily="34" charset="0"/>
              </a:rPr>
              <a:t>(se sei da solo e non più in grado di effettuare RCP)</a:t>
            </a:r>
            <a:endParaRPr lang="it-IT" altLang="it-IT" sz="1600" b="1" i="1">
              <a:solidFill>
                <a:srgbClr val="002060"/>
              </a:solidFill>
              <a:latin typeface="Century Gothic" pitchFamily="34" charset="0"/>
            </a:endParaRPr>
          </a:p>
        </p:txBody>
      </p:sp>
      <p:sp>
        <p:nvSpPr>
          <p:cNvPr id="77828" name="Segnaposto numero diapositiva 8"/>
          <p:cNvSpPr>
            <a:spLocks noGrp="1"/>
          </p:cNvSpPr>
          <p:nvPr>
            <p:ph type="sldNum" sz="quarter" idx="4294967295"/>
          </p:nvPr>
        </p:nvSpPr>
        <p:spPr bwMode="auto">
          <a:xfrm>
            <a:off x="2916238" y="6519863"/>
            <a:ext cx="3671887" cy="365125"/>
          </a:xfrm>
          <a:prstGeom prst="rect">
            <a:avLst/>
          </a:prstGeom>
          <a:noFill/>
          <a:ln>
            <a:miter lim="800000"/>
            <a:headEnd/>
            <a:tailEnd/>
          </a:ln>
        </p:spPr>
        <p:txBody>
          <a:bodyPr/>
          <a:lstStyle/>
          <a:p>
            <a:pPr algn="ctr" eaLnBrk="1" hangingPunct="1"/>
            <a:fld id="{CA7F99A3-D8EF-4183-90CD-2F65DD8AA21D}" type="slidenum">
              <a:rPr lang="it-IT" altLang="it-IT" sz="1400">
                <a:latin typeface="Calibri" pitchFamily="34" charset="0"/>
              </a:rPr>
              <a:pPr algn="ctr" eaLnBrk="1" hangingPunct="1"/>
              <a:t>35</a:t>
            </a:fld>
            <a:endParaRPr lang="it-IT" altLang="it-IT" sz="1400">
              <a:latin typeface="Calibri" pitchFamily="34" charset="0"/>
            </a:endParaRPr>
          </a:p>
        </p:txBody>
      </p:sp>
      <p:sp>
        <p:nvSpPr>
          <p:cNvPr id="11" name="Rectangle 26"/>
          <p:cNvSpPr>
            <a:spLocks noChangeArrowheads="1"/>
          </p:cNvSpPr>
          <p:nvPr/>
        </p:nvSpPr>
        <p:spPr bwMode="auto">
          <a:xfrm>
            <a:off x="35496" y="4857760"/>
            <a:ext cx="9143999" cy="954107"/>
          </a:xfrm>
          <a:prstGeom prst="rect">
            <a:avLst/>
          </a:prstGeom>
          <a:noFill/>
          <a:ln w="12700">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it-IT" sz="2800" b="1" u="sng" dirty="0">
                <a:ln w="11430"/>
                <a:solidFill>
                  <a:srgbClr val="C00000"/>
                </a:solidFill>
                <a:effectLst>
                  <a:outerShdw blurRad="50800" dist="39000" dir="5460000" algn="tl">
                    <a:srgbClr val="000000">
                      <a:alpha val="38000"/>
                    </a:srgbClr>
                  </a:outerShdw>
                </a:effectLst>
                <a:latin typeface="+mn-lt"/>
                <a:cs typeface="+mn-cs"/>
              </a:rPr>
              <a:t>CONTATTA il Sistema di Emergenza-118</a:t>
            </a:r>
          </a:p>
          <a:p>
            <a:pPr algn="ctr" eaLnBrk="1" fontAlgn="auto" hangingPunct="1">
              <a:spcBef>
                <a:spcPts val="0"/>
              </a:spcBef>
              <a:spcAft>
                <a:spcPts val="0"/>
              </a:spcAft>
              <a:defRPr/>
            </a:pPr>
            <a:r>
              <a:rPr lang="it-IT" sz="2800" b="1" u="sng" dirty="0">
                <a:ln w="11430"/>
                <a:solidFill>
                  <a:srgbClr val="C00000"/>
                </a:solidFill>
                <a:effectLst>
                  <a:outerShdw blurRad="50800" dist="39000" dir="5460000" algn="tl">
                    <a:srgbClr val="000000">
                      <a:alpha val="38000"/>
                    </a:srgbClr>
                  </a:outerShdw>
                </a:effectLst>
                <a:latin typeface="+mn-lt"/>
                <a:cs typeface="+mn-cs"/>
              </a:rPr>
              <a:t>e ATTENDI INDICAZIONI</a:t>
            </a:r>
          </a:p>
        </p:txBody>
      </p:sp>
      <p:sp>
        <p:nvSpPr>
          <p:cNvPr id="8" name="Segnaposto contenuto 2"/>
          <p:cNvSpPr txBox="1">
            <a:spLocks/>
          </p:cNvSpPr>
          <p:nvPr/>
        </p:nvSpPr>
        <p:spPr>
          <a:xfrm>
            <a:off x="500034" y="21429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se la vittima non si riprende: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1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txBox="1">
            <a:spLocks noChangeArrowheads="1"/>
          </p:cNvSpPr>
          <p:nvPr/>
        </p:nvSpPr>
        <p:spPr>
          <a:xfrm>
            <a:off x="500063" y="1357313"/>
            <a:ext cx="8054975" cy="2428875"/>
          </a:xfrm>
          <a:prstGeom prst="rect">
            <a:avLst/>
          </a:prstGeom>
        </p:spPr>
        <p:txBody>
          <a:bodyPr/>
          <a:lst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609600" indent="-609600" eaLnBrk="1" hangingPunct="1">
              <a:buFontTx/>
              <a:buNone/>
              <a:defRPr/>
            </a:pPr>
            <a:r>
              <a:rPr lang="it-IT" sz="1600" b="1" i="1" dirty="0">
                <a:solidFill>
                  <a:srgbClr val="002060"/>
                </a:solidFill>
                <a:latin typeface="Century Gothic" pitchFamily="34" charset="0"/>
              </a:rPr>
              <a:t>Art. 1</a:t>
            </a:r>
          </a:p>
          <a:p>
            <a:pPr marL="609600" indent="-609600" eaLnBrk="1" hangingPunct="1">
              <a:buFontTx/>
              <a:buNone/>
              <a:defRPr/>
            </a:pPr>
            <a:endParaRPr lang="it-IT" sz="300" b="1" i="1" dirty="0">
              <a:solidFill>
                <a:srgbClr val="002060"/>
              </a:solidFill>
              <a:latin typeface="Century Gothic" pitchFamily="34" charset="0"/>
            </a:endParaRPr>
          </a:p>
          <a:p>
            <a:pPr marL="457200" indent="-457200" algn="just" eaLnBrk="1" hangingPunct="1">
              <a:buClr>
                <a:srgbClr val="002060"/>
              </a:buClr>
              <a:buFont typeface="+mj-lt"/>
              <a:buAutoNum type="arabicPeriod"/>
              <a:defRPr/>
            </a:pPr>
            <a:r>
              <a:rPr lang="it-IT" sz="1800" b="1" dirty="0">
                <a:solidFill>
                  <a:srgbClr val="002060"/>
                </a:solidFill>
                <a:latin typeface="Century Gothic" pitchFamily="34" charset="0"/>
              </a:rPr>
              <a:t>E’ CONSENTITO L’USO DEL DEFIBRILLATORE SEMI AUTOMATICO </a:t>
            </a:r>
            <a:r>
              <a:rPr lang="it-IT" sz="1600" b="1" dirty="0">
                <a:latin typeface="Century Gothic" pitchFamily="34" charset="0"/>
              </a:rPr>
              <a:t>in sede </a:t>
            </a:r>
            <a:r>
              <a:rPr lang="it-IT" sz="1600" b="1" dirty="0" err="1">
                <a:latin typeface="Century Gothic" pitchFamily="34" charset="0"/>
              </a:rPr>
              <a:t>extraospedaliera</a:t>
            </a:r>
            <a:r>
              <a:rPr lang="it-IT" sz="1600" b="1" dirty="0">
                <a:latin typeface="Century Gothic" pitchFamily="34" charset="0"/>
              </a:rPr>
              <a:t> anche al personale sanitario non medico, nonché </a:t>
            </a:r>
            <a:r>
              <a:rPr lang="it-IT" sz="1800" b="1" dirty="0">
                <a:solidFill>
                  <a:srgbClr val="002060"/>
                </a:solidFill>
                <a:latin typeface="Century Gothic" pitchFamily="34" charset="0"/>
              </a:rPr>
              <a:t>AL PERSONALE NON SANITARIO </a:t>
            </a:r>
            <a:r>
              <a:rPr lang="it-IT" sz="1600" b="1" dirty="0">
                <a:latin typeface="Century Gothic" pitchFamily="34" charset="0"/>
              </a:rPr>
              <a:t>che abbia ricevuto una </a:t>
            </a:r>
            <a:r>
              <a:rPr lang="it-IT" sz="1800" b="1" dirty="0">
                <a:solidFill>
                  <a:srgbClr val="002060"/>
                </a:solidFill>
                <a:latin typeface="Century Gothic" pitchFamily="34" charset="0"/>
              </a:rPr>
              <a:t>FORMAZIONE SPECIFICA NELLE ATTIVITÀ DI RCP.</a:t>
            </a:r>
          </a:p>
          <a:p>
            <a:pPr marL="609600" indent="-609600" algn="ctr" eaLnBrk="1" hangingPunct="1">
              <a:buFontTx/>
              <a:buNone/>
              <a:defRPr/>
            </a:pPr>
            <a:endParaRPr lang="it-IT" sz="800" b="1" dirty="0">
              <a:solidFill>
                <a:srgbClr val="000099"/>
              </a:solidFill>
              <a:latin typeface="Century Gothic" pitchFamily="34" charset="0"/>
            </a:endParaRPr>
          </a:p>
        </p:txBody>
      </p:sp>
      <p:sp>
        <p:nvSpPr>
          <p:cNvPr id="24" name="Rectangle 7"/>
          <p:cNvSpPr txBox="1">
            <a:spLocks noChangeArrowheads="1"/>
          </p:cNvSpPr>
          <p:nvPr/>
        </p:nvSpPr>
        <p:spPr bwMode="auto">
          <a:xfrm>
            <a:off x="71406" y="692696"/>
            <a:ext cx="5184576" cy="549275"/>
          </a:xfrm>
          <a:prstGeom prst="rect">
            <a:avLst/>
          </a:prstGeom>
          <a:noFill/>
          <a:ln w="9525">
            <a:noFill/>
            <a:miter lim="800000"/>
            <a:headEnd/>
            <a:tailEnd/>
          </a:ln>
          <a:effectLst/>
        </p:spPr>
        <p:txBody>
          <a:bodyPr lIns="92075" tIns="46038" rIns="92075" bIns="46038" anchor="ctr"/>
          <a:lstStyle/>
          <a:p>
            <a:pPr eaLnBrk="1" fontAlgn="auto" hangingPunct="1">
              <a:spcBef>
                <a:spcPts val="0"/>
              </a:spcBef>
              <a:spcAft>
                <a:spcPts val="0"/>
              </a:spcAft>
              <a:defRPr/>
            </a:pPr>
            <a:br>
              <a:rPr lang="it-IT" sz="8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ea typeface="+mj-ea"/>
                <a:cs typeface="+mj-cs"/>
              </a:rPr>
            </a:br>
            <a:r>
              <a:rPr lang="it-IT" sz="24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ea typeface="+mj-ea"/>
                <a:cs typeface="+mj-cs"/>
              </a:rPr>
              <a:t>LEGGE n° 120 </a:t>
            </a:r>
            <a:r>
              <a:rPr lang="it-IT" sz="14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ea typeface="+mj-ea"/>
                <a:cs typeface="+mj-cs"/>
              </a:rPr>
              <a:t>03 aprile 2001</a:t>
            </a:r>
            <a:r>
              <a:rPr lang="it-IT" sz="24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ea typeface="+mj-ea"/>
                <a:cs typeface="+mj-cs"/>
              </a:rPr>
              <a:t> </a:t>
            </a:r>
          </a:p>
        </p:txBody>
      </p:sp>
      <p:sp>
        <p:nvSpPr>
          <p:cNvPr id="79876" name="Segnaposto numero diapositiva 15"/>
          <p:cNvSpPr>
            <a:spLocks noGrp="1"/>
          </p:cNvSpPr>
          <p:nvPr>
            <p:ph type="sldNum" sz="quarter" idx="4294967295"/>
          </p:nvPr>
        </p:nvSpPr>
        <p:spPr bwMode="auto">
          <a:xfrm>
            <a:off x="1835150" y="6519863"/>
            <a:ext cx="3673475" cy="365125"/>
          </a:xfrm>
          <a:prstGeom prst="rect">
            <a:avLst/>
          </a:prstGeom>
          <a:noFill/>
          <a:ln>
            <a:miter lim="800000"/>
            <a:headEnd/>
            <a:tailEnd/>
          </a:ln>
        </p:spPr>
        <p:txBody>
          <a:bodyPr/>
          <a:lstStyle/>
          <a:p>
            <a:pPr algn="r" eaLnBrk="1" hangingPunct="1"/>
            <a:fld id="{6A4112A2-CDE1-49B3-B5E7-DA3010C76369}" type="slidenum">
              <a:rPr lang="it-IT" altLang="it-IT" sz="1400">
                <a:latin typeface="Calibri" pitchFamily="34" charset="0"/>
              </a:rPr>
              <a:pPr algn="r" eaLnBrk="1" hangingPunct="1"/>
              <a:t>36</a:t>
            </a:fld>
            <a:endParaRPr lang="it-IT" altLang="it-IT" sz="1400">
              <a:latin typeface="Calibri" pitchFamily="34" charset="0"/>
            </a:endParaRPr>
          </a:p>
        </p:txBody>
      </p:sp>
      <p:sp>
        <p:nvSpPr>
          <p:cNvPr id="17"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Aspetti Normativi e Giuridici</a:t>
            </a:r>
          </a:p>
        </p:txBody>
      </p:sp>
      <p:sp>
        <p:nvSpPr>
          <p:cNvPr id="6" name="CasellaDiTesto 5"/>
          <p:cNvSpPr txBox="1"/>
          <p:nvPr/>
        </p:nvSpPr>
        <p:spPr>
          <a:xfrm>
            <a:off x="3714750" y="857250"/>
            <a:ext cx="4857750" cy="571500"/>
          </a:xfrm>
          <a:prstGeom prst="rect">
            <a:avLst/>
          </a:prstGeom>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buFont typeface="Arial" pitchFamily="34" charset="0"/>
              <a:buNone/>
              <a:defRPr/>
            </a:pPr>
            <a:endParaRPr lang="it-IT" sz="3500"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cs typeface="+mn-cs"/>
            </a:endParaRPr>
          </a:p>
        </p:txBody>
      </p:sp>
      <p:sp>
        <p:nvSpPr>
          <p:cNvPr id="7" name="CasellaDiTesto 6"/>
          <p:cNvSpPr txBox="1"/>
          <p:nvPr/>
        </p:nvSpPr>
        <p:spPr>
          <a:xfrm>
            <a:off x="3571868" y="857232"/>
            <a:ext cx="5357850" cy="642942"/>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fontAlgn="auto" hangingPunct="1">
              <a:spcBef>
                <a:spcPts val="0"/>
              </a:spcBef>
              <a:spcAft>
                <a:spcPts val="0"/>
              </a:spcAft>
              <a:buFont typeface="Arial" pitchFamily="34" charset="0"/>
              <a:buNone/>
              <a:defRPr/>
            </a:pPr>
            <a:r>
              <a:rPr lang="it-IT" sz="2000" b="1" i="1" dirty="0">
                <a:solidFill>
                  <a:srgbClr val="0070C0"/>
                </a:solidFill>
                <a:latin typeface="Century Gothic" pitchFamily="34" charset="0"/>
                <a:cs typeface="+mn-cs"/>
              </a:rPr>
              <a:t>“</a:t>
            </a:r>
            <a:r>
              <a:rPr lang="it-IT" sz="2000" b="1" i="1" u="sng" dirty="0">
                <a:solidFill>
                  <a:srgbClr val="0070C0"/>
                </a:solidFill>
                <a:latin typeface="Century Gothic" pitchFamily="34" charset="0"/>
                <a:cs typeface="+mn-cs"/>
              </a:rPr>
              <a:t>Utilizzo dei defibrillatori semiautomatici in ambiente extraospedaliero</a:t>
            </a:r>
            <a:r>
              <a:rPr lang="it-IT" sz="2000" b="1" dirty="0">
                <a:solidFill>
                  <a:srgbClr val="0070C0"/>
                </a:solidFill>
                <a:latin typeface="Century Gothic" pitchFamily="34" charset="0"/>
                <a:cs typeface="+mn-cs"/>
              </a:rPr>
              <a:t>”</a:t>
            </a:r>
            <a:endParaRPr lang="it-IT" sz="2000"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cs typeface="+mn-cs"/>
            </a:endParaRPr>
          </a:p>
        </p:txBody>
      </p:sp>
      <p:sp>
        <p:nvSpPr>
          <p:cNvPr id="8" name="Rectangle 7"/>
          <p:cNvSpPr txBox="1">
            <a:spLocks noChangeArrowheads="1"/>
          </p:cNvSpPr>
          <p:nvPr/>
        </p:nvSpPr>
        <p:spPr bwMode="auto">
          <a:xfrm>
            <a:off x="71406" y="2928934"/>
            <a:ext cx="5184576" cy="549275"/>
          </a:xfrm>
          <a:prstGeom prst="rect">
            <a:avLst/>
          </a:prstGeom>
          <a:noFill/>
          <a:ln w="9525">
            <a:noFill/>
            <a:miter lim="800000"/>
            <a:headEnd/>
            <a:tailEnd/>
          </a:ln>
          <a:effectLst/>
        </p:spPr>
        <p:txBody>
          <a:bodyPr lIns="92075" tIns="46038" rIns="92075" bIns="46038" anchor="ctr"/>
          <a:lstStyle/>
          <a:p>
            <a:pPr algn="ctr" eaLnBrk="1" fontAlgn="auto" hangingPunct="1">
              <a:spcBef>
                <a:spcPts val="0"/>
              </a:spcBef>
              <a:spcAft>
                <a:spcPts val="0"/>
              </a:spcAft>
              <a:defRPr/>
            </a:pPr>
            <a:br>
              <a:rPr lang="it-IT" sz="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ea typeface="+mj-ea"/>
                <a:cs typeface="+mj-cs"/>
              </a:rPr>
            </a:br>
            <a:r>
              <a:rPr lang="it-IT" sz="2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ea typeface="+mj-ea"/>
                <a:cs typeface="+mj-cs"/>
              </a:rPr>
              <a:t>D. M. 18 MARZO 2011 </a:t>
            </a:r>
          </a:p>
        </p:txBody>
      </p:sp>
      <p:sp>
        <p:nvSpPr>
          <p:cNvPr id="9" name="CasellaDiTesto 8"/>
          <p:cNvSpPr txBox="1"/>
          <p:nvPr/>
        </p:nvSpPr>
        <p:spPr>
          <a:xfrm>
            <a:off x="285720" y="3093470"/>
            <a:ext cx="8715436" cy="642942"/>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fontAlgn="auto" hangingPunct="1">
              <a:spcBef>
                <a:spcPts val="0"/>
              </a:spcBef>
              <a:spcAft>
                <a:spcPts val="0"/>
              </a:spcAft>
              <a:buFont typeface="Arial" pitchFamily="34" charset="0"/>
              <a:buNone/>
              <a:defRPr/>
            </a:pPr>
            <a:r>
              <a:rPr lang="it-IT" sz="2000" b="1" i="1" dirty="0">
                <a:solidFill>
                  <a:srgbClr val="C00000"/>
                </a:solidFill>
                <a:latin typeface="Century Gothic" pitchFamily="34" charset="0"/>
                <a:cs typeface="+mn-cs"/>
              </a:rPr>
              <a:t>                                             “</a:t>
            </a:r>
            <a:r>
              <a:rPr lang="it-IT" sz="2000" b="1" i="1" u="sng" dirty="0">
                <a:solidFill>
                  <a:srgbClr val="C00000"/>
                </a:solidFill>
                <a:latin typeface="Century Gothic" pitchFamily="34" charset="0"/>
                <a:cs typeface="+mn-cs"/>
              </a:rPr>
              <a:t>individua i criteri e le modalità per  </a:t>
            </a:r>
          </a:p>
          <a:p>
            <a:pPr algn="r" eaLnBrk="1" fontAlgn="auto" hangingPunct="1">
              <a:spcBef>
                <a:spcPts val="0"/>
              </a:spcBef>
              <a:spcAft>
                <a:spcPts val="0"/>
              </a:spcAft>
              <a:buFont typeface="Arial" pitchFamily="34" charset="0"/>
              <a:buNone/>
              <a:defRPr/>
            </a:pPr>
            <a:r>
              <a:rPr lang="it-IT" sz="2000" b="1" i="1" dirty="0">
                <a:solidFill>
                  <a:srgbClr val="C00000"/>
                </a:solidFill>
                <a:latin typeface="Century Gothic" pitchFamily="34" charset="0"/>
                <a:cs typeface="+mn-cs"/>
              </a:rPr>
              <a:t>                                                 </a:t>
            </a:r>
            <a:r>
              <a:rPr lang="it-IT" sz="2000" b="1" i="1" u="sng" dirty="0">
                <a:solidFill>
                  <a:srgbClr val="C00000"/>
                </a:solidFill>
                <a:latin typeface="Century Gothic" pitchFamily="34" charset="0"/>
                <a:cs typeface="+mn-cs"/>
              </a:rPr>
              <a:t>favorire la diffusione dei defibrillatori semiautomatici esterni, fissando i criteri per l’utilizzo delle risorse e promuove la realizzazione dei programmi regionali per la diffusione e l'utilizzo  dei defibrillatori semiautomatici esterni</a:t>
            </a:r>
            <a:r>
              <a:rPr lang="it-IT" sz="2000" b="1" i="1" dirty="0">
                <a:solidFill>
                  <a:srgbClr val="C00000"/>
                </a:solidFill>
                <a:latin typeface="Century Gothic" pitchFamily="34" charset="0"/>
                <a:cs typeface="+mn-cs"/>
              </a:rPr>
              <a:t>”</a:t>
            </a:r>
            <a:endParaRPr lang="it-IT" sz="2000" b="1" spc="50" dirty="0">
              <a:ln w="11430"/>
              <a:solidFill>
                <a:srgbClr val="C00000"/>
              </a:solidFill>
              <a:latin typeface="Century Gothic" pitchFamily="34" charset="0"/>
              <a:cs typeface="+mn-cs"/>
            </a:endParaRPr>
          </a:p>
        </p:txBody>
      </p:sp>
      <p:sp>
        <p:nvSpPr>
          <p:cNvPr id="79882" name="Rectangle 3"/>
          <p:cNvSpPr txBox="1">
            <a:spLocks noChangeArrowheads="1"/>
          </p:cNvSpPr>
          <p:nvPr/>
        </p:nvSpPr>
        <p:spPr bwMode="auto">
          <a:xfrm>
            <a:off x="428625" y="4786313"/>
            <a:ext cx="8424863" cy="2000250"/>
          </a:xfrm>
          <a:prstGeom prst="rect">
            <a:avLst/>
          </a:prstGeom>
          <a:noFill/>
          <a:ln w="9525">
            <a:noFill/>
            <a:miter lim="800000"/>
            <a:headEnd/>
            <a:tailEnd/>
          </a:ln>
        </p:spPr>
        <p:txBody>
          <a:bodyPr/>
          <a:lstStyle/>
          <a:p>
            <a:pPr algn="just" eaLnBrk="1" hangingPunct="1">
              <a:spcBef>
                <a:spcPts val="250"/>
              </a:spcBef>
              <a:buClr>
                <a:schemeClr val="accent1"/>
              </a:buClr>
              <a:buSzPct val="80000"/>
            </a:pPr>
            <a:r>
              <a:rPr lang="it-IT" altLang="it-IT" b="1" i="1">
                <a:latin typeface="Century Gothic" pitchFamily="34" charset="0"/>
              </a:rPr>
              <a:t>“</a:t>
            </a:r>
            <a:r>
              <a:rPr lang="it-IT" altLang="it-IT" b="1">
                <a:latin typeface="Century Gothic" pitchFamily="34" charset="0"/>
              </a:rPr>
              <a:t>… l’operatore che somministra lo shock con il defibrillatore semi-automatico è responsabile, non della corretta indicazione di somministrazione dello shock che è determinato dall’apparecchio, ma dell’esecuzione di questa manovra in condizioni di sicurezza per lo stesso e per tutte le persone presenti al intorno al paziente.</a:t>
            </a:r>
            <a:r>
              <a:rPr lang="it-IT" altLang="it-IT" b="1" i="1">
                <a:latin typeface="Century Gothic" pitchFamily="34"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3035300" y="333375"/>
            <a:ext cx="3305175" cy="1655763"/>
          </a:xfrm>
          <a:prstGeom prst="rect">
            <a:avLst/>
          </a:prstGeom>
          <a:noFill/>
          <a:ln w="9525">
            <a:noFill/>
            <a:miter lim="800000"/>
            <a:headEnd/>
            <a:tailEnd/>
          </a:ln>
        </p:spPr>
      </p:pic>
      <p:pic>
        <p:nvPicPr>
          <p:cNvPr id="81923" name="Picture 3"/>
          <p:cNvPicPr>
            <a:picLocks noChangeAspect="1" noChangeArrowheads="1"/>
          </p:cNvPicPr>
          <p:nvPr/>
        </p:nvPicPr>
        <p:blipFill>
          <a:blip r:embed="rId3" cstate="print"/>
          <a:srcRect/>
          <a:stretch>
            <a:fillRect/>
          </a:stretch>
        </p:blipFill>
        <p:spPr bwMode="auto">
          <a:xfrm>
            <a:off x="220663" y="2060575"/>
            <a:ext cx="8797925" cy="1728788"/>
          </a:xfrm>
          <a:prstGeom prst="rect">
            <a:avLst/>
          </a:prstGeom>
          <a:noFill/>
          <a:ln w="9525">
            <a:noFill/>
            <a:miter lim="800000"/>
            <a:headEnd/>
            <a:tailEnd/>
          </a:ln>
        </p:spPr>
      </p:pic>
      <p:pic>
        <p:nvPicPr>
          <p:cNvPr id="81924" name="Picture 4"/>
          <p:cNvPicPr>
            <a:picLocks noChangeAspect="1" noChangeArrowheads="1"/>
          </p:cNvPicPr>
          <p:nvPr/>
        </p:nvPicPr>
        <p:blipFill>
          <a:blip r:embed="rId4" cstate="print"/>
          <a:srcRect/>
          <a:stretch>
            <a:fillRect/>
          </a:stretch>
        </p:blipFill>
        <p:spPr bwMode="auto">
          <a:xfrm>
            <a:off x="220663" y="4149725"/>
            <a:ext cx="8620125" cy="711200"/>
          </a:xfrm>
          <a:prstGeom prst="rect">
            <a:avLst/>
          </a:prstGeom>
          <a:noFill/>
          <a:ln w="9525">
            <a:noFill/>
            <a:miter lim="800000"/>
            <a:headEnd/>
            <a:tailEnd/>
          </a:ln>
        </p:spPr>
      </p:pic>
      <p:sp>
        <p:nvSpPr>
          <p:cNvPr id="5" name="Rettangolo 4"/>
          <p:cNvSpPr/>
          <p:nvPr/>
        </p:nvSpPr>
        <p:spPr>
          <a:xfrm>
            <a:off x="4700588" y="4221163"/>
            <a:ext cx="3903662" cy="431800"/>
          </a:xfrm>
          <a:prstGeom prst="rect">
            <a:avLst/>
          </a:prstGeom>
          <a:solidFill>
            <a:srgbClr val="FFFF99">
              <a:alpha val="38000"/>
            </a:srgbClr>
          </a:solidFill>
          <a:ln w="31750"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6" name="Rettangolo 5"/>
          <p:cNvSpPr/>
          <p:nvPr/>
        </p:nvSpPr>
        <p:spPr>
          <a:xfrm>
            <a:off x="284163" y="4508500"/>
            <a:ext cx="3967162" cy="288925"/>
          </a:xfrm>
          <a:prstGeom prst="rect">
            <a:avLst/>
          </a:prstGeom>
          <a:solidFill>
            <a:srgbClr val="FFFF99">
              <a:alpha val="38000"/>
            </a:srgbClr>
          </a:solidFill>
          <a:ln w="31750" cap="rnd">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7" name="Rettangolo 6"/>
          <p:cNvSpPr/>
          <p:nvPr/>
        </p:nvSpPr>
        <p:spPr>
          <a:xfrm>
            <a:off x="2971800" y="260350"/>
            <a:ext cx="3455988" cy="1800225"/>
          </a:xfrm>
          <a:prstGeom prst="rect">
            <a:avLst/>
          </a:prstGeom>
          <a:solidFill>
            <a:srgbClr val="FF3300">
              <a:alpha val="24000"/>
            </a:srgb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pic>
        <p:nvPicPr>
          <p:cNvPr id="81928" name="Picture 5"/>
          <p:cNvPicPr>
            <a:picLocks noChangeAspect="1" noChangeArrowheads="1"/>
          </p:cNvPicPr>
          <p:nvPr/>
        </p:nvPicPr>
        <p:blipFill>
          <a:blip r:embed="rId5" cstate="print"/>
          <a:srcRect/>
          <a:stretch>
            <a:fillRect/>
          </a:stretch>
        </p:blipFill>
        <p:spPr bwMode="auto">
          <a:xfrm>
            <a:off x="2971800" y="5157788"/>
            <a:ext cx="2508250" cy="100806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220663" y="476250"/>
            <a:ext cx="8650287" cy="2479675"/>
          </a:xfrm>
          <a:prstGeom prst="rect">
            <a:avLst/>
          </a:prstGeom>
          <a:noFill/>
          <a:ln w="9525">
            <a:noFill/>
            <a:miter lim="800000"/>
            <a:headEnd/>
            <a:tailEnd/>
          </a:ln>
        </p:spPr>
      </p:pic>
      <p:pic>
        <p:nvPicPr>
          <p:cNvPr id="82947" name="Picture 3"/>
          <p:cNvPicPr>
            <a:picLocks noChangeAspect="1" noChangeArrowheads="1"/>
          </p:cNvPicPr>
          <p:nvPr/>
        </p:nvPicPr>
        <p:blipFill>
          <a:blip r:embed="rId4" cstate="print"/>
          <a:srcRect/>
          <a:stretch>
            <a:fillRect/>
          </a:stretch>
        </p:blipFill>
        <p:spPr bwMode="auto">
          <a:xfrm>
            <a:off x="284163" y="3500438"/>
            <a:ext cx="8688387" cy="18954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numero diapositiva 15"/>
          <p:cNvSpPr>
            <a:spLocks noGrp="1"/>
          </p:cNvSpPr>
          <p:nvPr>
            <p:ph type="sldNum" sz="quarter" idx="4294967295"/>
          </p:nvPr>
        </p:nvSpPr>
        <p:spPr bwMode="auto">
          <a:xfrm>
            <a:off x="1835150" y="6519863"/>
            <a:ext cx="3673475" cy="365125"/>
          </a:xfrm>
          <a:prstGeom prst="rect">
            <a:avLst/>
          </a:prstGeom>
          <a:noFill/>
          <a:ln>
            <a:miter lim="800000"/>
            <a:headEnd/>
            <a:tailEnd/>
          </a:ln>
        </p:spPr>
        <p:txBody>
          <a:bodyPr/>
          <a:lstStyle/>
          <a:p>
            <a:pPr algn="r" eaLnBrk="1" hangingPunct="1"/>
            <a:fld id="{D52A5B01-B51E-4BCF-9267-3D229DDBB359}" type="slidenum">
              <a:rPr lang="it-IT" altLang="it-IT" sz="1400">
                <a:solidFill>
                  <a:prstClr val="black"/>
                </a:solidFill>
                <a:latin typeface="Calibri" pitchFamily="34" charset="0"/>
              </a:rPr>
              <a:pPr algn="r" eaLnBrk="1" hangingPunct="1"/>
              <a:t>39</a:t>
            </a:fld>
            <a:endParaRPr lang="it-IT" altLang="it-IT" sz="1400">
              <a:solidFill>
                <a:prstClr val="black"/>
              </a:solidFill>
              <a:latin typeface="Calibri" pitchFamily="34" charset="0"/>
            </a:endParaRPr>
          </a:p>
        </p:txBody>
      </p:sp>
      <p:sp>
        <p:nvSpPr>
          <p:cNvPr id="17"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rgbClr val="C0504D">
                        <a:satMod val="155000"/>
                      </a:srgbClr>
                    </a:gs>
                    <a:gs pos="100000">
                      <a:srgbClr val="C0504D">
                        <a:shade val="45000"/>
                        <a:satMod val="165000"/>
                      </a:srgbClr>
                    </a:gs>
                  </a:gsLst>
                  <a:lin ang="5400000"/>
                </a:gradFill>
                <a:latin typeface="Century Gothic" pitchFamily="34" charset="0"/>
              </a:rPr>
              <a:t>Aspetti Normativi e Giuridici</a:t>
            </a:r>
          </a:p>
        </p:txBody>
      </p:sp>
      <p:sp>
        <p:nvSpPr>
          <p:cNvPr id="6" name="CasellaDiTesto 5"/>
          <p:cNvSpPr txBox="1"/>
          <p:nvPr/>
        </p:nvSpPr>
        <p:spPr>
          <a:xfrm>
            <a:off x="3714750" y="857250"/>
            <a:ext cx="4857750" cy="571500"/>
          </a:xfrm>
          <a:prstGeom prst="rect">
            <a:avLst/>
          </a:prstGeom>
        </p:spPr>
        <p:txBody>
          <a:bodyPr>
            <a:normAutofit lnSpcReduction="10000"/>
          </a:bodyPr>
          <a:lstStyle/>
          <a:p>
            <a:pPr algn="ctr" eaLnBrk="1" fontAlgn="auto" hangingPunct="1">
              <a:spcBef>
                <a:spcPts val="0"/>
              </a:spcBef>
              <a:spcAft>
                <a:spcPts val="0"/>
              </a:spcAft>
              <a:buFont typeface="Arial" pitchFamily="34" charset="0"/>
              <a:buNone/>
              <a:defRPr/>
            </a:pPr>
            <a:endParaRPr lang="it-IT" sz="3500" b="1" dirty="0">
              <a:solidFill>
                <a:prstClr val="black"/>
              </a:solidFill>
              <a:latin typeface="Century Gothic" pitchFamily="34" charset="0"/>
            </a:endParaRPr>
          </a:p>
        </p:txBody>
      </p:sp>
      <p:sp>
        <p:nvSpPr>
          <p:cNvPr id="8" name="Rectangle 7"/>
          <p:cNvSpPr txBox="1">
            <a:spLocks noChangeArrowheads="1"/>
          </p:cNvSpPr>
          <p:nvPr/>
        </p:nvSpPr>
        <p:spPr bwMode="auto">
          <a:xfrm>
            <a:off x="440124" y="1143000"/>
            <a:ext cx="5184775" cy="549275"/>
          </a:xfrm>
          <a:prstGeom prst="rect">
            <a:avLst/>
          </a:prstGeom>
          <a:noFill/>
          <a:ln w="9525">
            <a:noFill/>
            <a:miter lim="800000"/>
            <a:headEnd/>
            <a:tailEnd/>
          </a:ln>
          <a:effectLst/>
        </p:spPr>
        <p:txBody>
          <a:bodyPr lIns="92075" tIns="46038" rIns="92075" bIns="46038" anchor="ctr"/>
          <a:lstStyle/>
          <a:p>
            <a:pPr eaLnBrk="1" fontAlgn="auto" hangingPunct="1">
              <a:spcBef>
                <a:spcPts val="0"/>
              </a:spcBef>
              <a:spcAft>
                <a:spcPts val="0"/>
              </a:spcAft>
              <a:defRPr/>
            </a:pPr>
            <a:br>
              <a:rPr lang="it-IT" sz="800" b="1" kern="0" dirty="0">
                <a:solidFill>
                  <a:srgbClr val="002060"/>
                </a:solidFill>
                <a:latin typeface="Century Gothic" pitchFamily="34" charset="0"/>
              </a:rPr>
            </a:br>
            <a:r>
              <a:rPr lang="it-IT" sz="2400" b="1" kern="0" dirty="0" err="1">
                <a:solidFill>
                  <a:srgbClr val="002060"/>
                </a:solidFill>
                <a:latin typeface="Century Gothic" pitchFamily="34" charset="0"/>
              </a:rPr>
              <a:t>Dgr</a:t>
            </a:r>
            <a:r>
              <a:rPr lang="it-IT" sz="2400" b="1" kern="0" dirty="0">
                <a:solidFill>
                  <a:srgbClr val="002060"/>
                </a:solidFill>
                <a:latin typeface="Century Gothic" pitchFamily="34" charset="0"/>
              </a:rPr>
              <a:t> N.IX 23/01/2013</a:t>
            </a:r>
          </a:p>
        </p:txBody>
      </p:sp>
      <p:sp>
        <p:nvSpPr>
          <p:cNvPr id="4" name="Rettangolo 3"/>
          <p:cNvSpPr/>
          <p:nvPr/>
        </p:nvSpPr>
        <p:spPr>
          <a:xfrm>
            <a:off x="323528" y="2645206"/>
            <a:ext cx="7992244" cy="1200329"/>
          </a:xfrm>
          <a:prstGeom prst="rect">
            <a:avLst/>
          </a:prstGeom>
        </p:spPr>
        <p:txBody>
          <a:bodyPr wrap="square">
            <a:spAutoFit/>
          </a:bodyPr>
          <a:lstStyle/>
          <a:p>
            <a:pPr algn="just"/>
            <a:r>
              <a:rPr lang="it-IT" b="1" dirty="0">
                <a:solidFill>
                  <a:srgbClr val="1F497D">
                    <a:lumMod val="75000"/>
                  </a:srgbClr>
                </a:solidFill>
                <a:latin typeface="Century Gothic" panose="020B0502020202020204" pitchFamily="34" charset="0"/>
              </a:rPr>
              <a:t>«Tutti coloro che intendono dotarsi di un DAE, inclusi i soggetti privati, devono informare il Responsabile della AAT/COEU/SOREU di riferimento dell’acquisizione dello strumento predisponendo l’apposito progetto»</a:t>
            </a:r>
            <a:r>
              <a:rPr lang="it-IT" b="1" dirty="0">
                <a:solidFill>
                  <a:srgbClr val="1F497D">
                    <a:lumMod val="75000"/>
                  </a:srgbClr>
                </a:solidFill>
              </a:rPr>
              <a:t>.</a:t>
            </a:r>
          </a:p>
        </p:txBody>
      </p:sp>
    </p:spTree>
    <p:extLst>
      <p:ext uri="{BB962C8B-B14F-4D97-AF65-F5344CB8AC3E}">
        <p14:creationId xmlns:p14="http://schemas.microsoft.com/office/powerpoint/2010/main" val="288717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idx="4294967295"/>
          </p:nvPr>
        </p:nvSpPr>
        <p:spPr bwMode="auto">
          <a:xfrm>
            <a:off x="0" y="274638"/>
            <a:ext cx="8229600" cy="1143000"/>
          </a:xfrm>
          <a:prstGeom prst="rect">
            <a:avLst/>
          </a:prstGeom>
          <a:noFill/>
          <a:ln>
            <a:miter lim="800000"/>
            <a:headEnd/>
            <a:tailEnd/>
          </a:ln>
        </p:spPr>
        <p:txBody>
          <a:bodyPr/>
          <a:lstStyle/>
          <a:p>
            <a:pPr eaLnBrk="1" hangingPunct="1"/>
            <a:r>
              <a:rPr lang="it-IT" altLang="it-IT" sz="2800" b="1">
                <a:solidFill>
                  <a:srgbClr val="FF0000"/>
                </a:solidFill>
                <a:latin typeface="Century Gothic" pitchFamily="34" charset="0"/>
              </a:rPr>
              <a:t>LE CENTRALI UNICHE DI RISPOSTA (CUR) NUE 112 DELLA LOMBARDIA</a:t>
            </a:r>
          </a:p>
        </p:txBody>
      </p:sp>
      <p:grpSp>
        <p:nvGrpSpPr>
          <p:cNvPr id="14339" name="Segnaposto contenuto 4"/>
          <p:cNvGrpSpPr>
            <a:grpSpLocks noGrp="1"/>
          </p:cNvGrpSpPr>
          <p:nvPr/>
        </p:nvGrpSpPr>
        <p:grpSpPr bwMode="auto">
          <a:xfrm>
            <a:off x="1028700" y="1557338"/>
            <a:ext cx="6856413" cy="4103687"/>
            <a:chOff x="1907704" y="1909762"/>
            <a:chExt cx="4631208" cy="3038475"/>
          </a:xfrm>
        </p:grpSpPr>
        <p:pic>
          <p:nvPicPr>
            <p:cNvPr id="14341" name="Immagine 5"/>
            <p:cNvPicPr>
              <a:picLocks noChangeAspect="1" noChangeArrowheads="1"/>
            </p:cNvPicPr>
            <p:nvPr/>
          </p:nvPicPr>
          <p:blipFill>
            <a:blip r:embed="rId3" cstate="print"/>
            <a:srcRect/>
            <a:stretch>
              <a:fillRect/>
            </a:stretch>
          </p:blipFill>
          <p:spPr bwMode="auto">
            <a:xfrm>
              <a:off x="2605087" y="1909762"/>
              <a:ext cx="3933825" cy="3038475"/>
            </a:xfrm>
            <a:prstGeom prst="rect">
              <a:avLst/>
            </a:prstGeom>
            <a:noFill/>
            <a:ln w="9525">
              <a:noFill/>
              <a:miter lim="800000"/>
              <a:headEnd/>
              <a:tailEnd/>
            </a:ln>
          </p:spPr>
        </p:pic>
        <p:sp>
          <p:nvSpPr>
            <p:cNvPr id="14342" name="CasellaDiTesto 4"/>
            <p:cNvSpPr txBox="1">
              <a:spLocks noChangeArrowheads="1"/>
            </p:cNvSpPr>
            <p:nvPr/>
          </p:nvSpPr>
          <p:spPr bwMode="auto">
            <a:xfrm>
              <a:off x="1907704" y="2564904"/>
              <a:ext cx="1080119" cy="273824"/>
            </a:xfrm>
            <a:prstGeom prst="rect">
              <a:avLst/>
            </a:prstGeom>
            <a:noFill/>
            <a:ln w="9525">
              <a:solidFill>
                <a:srgbClr val="00B050"/>
              </a:solidFill>
              <a:miter lim="800000"/>
              <a:headEnd/>
              <a:tailEnd/>
            </a:ln>
          </p:spPr>
          <p:txBody>
            <a:bodyPr>
              <a:spAutoFit/>
            </a:bodyPr>
            <a:lstStyle/>
            <a:p>
              <a:pPr eaLnBrk="1" hangingPunct="1"/>
              <a:r>
                <a:rPr lang="it-IT" altLang="it-IT" sz="1100" b="1">
                  <a:latin typeface="Century Gothic" pitchFamily="34" charset="0"/>
                </a:rPr>
                <a:t>CUR VARESE</a:t>
              </a:r>
            </a:p>
          </p:txBody>
        </p:sp>
        <p:sp>
          <p:nvSpPr>
            <p:cNvPr id="14343" name="CasellaDiTesto 5"/>
            <p:cNvSpPr txBox="1">
              <a:spLocks noChangeArrowheads="1"/>
            </p:cNvSpPr>
            <p:nvPr/>
          </p:nvSpPr>
          <p:spPr bwMode="auto">
            <a:xfrm>
              <a:off x="5436096" y="2276872"/>
              <a:ext cx="1080119" cy="273824"/>
            </a:xfrm>
            <a:prstGeom prst="rect">
              <a:avLst/>
            </a:prstGeom>
            <a:noFill/>
            <a:ln w="9525">
              <a:solidFill>
                <a:srgbClr val="FF0000"/>
              </a:solidFill>
              <a:miter lim="800000"/>
              <a:headEnd/>
              <a:tailEnd/>
            </a:ln>
          </p:spPr>
          <p:txBody>
            <a:bodyPr>
              <a:spAutoFit/>
            </a:bodyPr>
            <a:lstStyle/>
            <a:p>
              <a:pPr eaLnBrk="1" hangingPunct="1"/>
              <a:r>
                <a:rPr lang="it-IT" altLang="it-IT" sz="1100" b="1">
                  <a:latin typeface="Century Gothic" pitchFamily="34" charset="0"/>
                </a:rPr>
                <a:t>CUR BRESCIA</a:t>
              </a:r>
            </a:p>
          </p:txBody>
        </p:sp>
        <p:sp>
          <p:nvSpPr>
            <p:cNvPr id="14344" name="CasellaDiTesto 6"/>
            <p:cNvSpPr txBox="1">
              <a:spLocks noChangeArrowheads="1"/>
            </p:cNvSpPr>
            <p:nvPr/>
          </p:nvSpPr>
          <p:spPr bwMode="auto">
            <a:xfrm>
              <a:off x="1907704" y="3429000"/>
              <a:ext cx="1080119" cy="273824"/>
            </a:xfrm>
            <a:prstGeom prst="rect">
              <a:avLst/>
            </a:prstGeom>
            <a:noFill/>
            <a:ln w="9525">
              <a:noFill/>
              <a:miter lim="800000"/>
              <a:headEnd/>
              <a:tailEnd/>
            </a:ln>
          </p:spPr>
          <p:txBody>
            <a:bodyPr>
              <a:spAutoFit/>
            </a:bodyPr>
            <a:lstStyle/>
            <a:p>
              <a:pPr eaLnBrk="1" hangingPunct="1"/>
              <a:r>
                <a:rPr lang="it-IT" altLang="it-IT" sz="1100" b="1">
                  <a:latin typeface="Century Gothic" pitchFamily="34" charset="0"/>
                </a:rPr>
                <a:t>CUR MILANO</a:t>
              </a:r>
            </a:p>
          </p:txBody>
        </p:sp>
      </p:grpSp>
      <p:sp>
        <p:nvSpPr>
          <p:cNvPr id="10" name="Rettangolo 9"/>
          <p:cNvSpPr/>
          <p:nvPr/>
        </p:nvSpPr>
        <p:spPr>
          <a:xfrm>
            <a:off x="1116013" y="3527425"/>
            <a:ext cx="1000125" cy="45085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numero diapositiva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fontAlgn="base">
              <a:spcBef>
                <a:spcPct val="0"/>
              </a:spcBef>
              <a:spcAft>
                <a:spcPct val="0"/>
              </a:spcAft>
              <a:defRPr/>
            </a:pPr>
            <a:r>
              <a:rPr lang="it-IT" altLang="it-IT" dirty="0">
                <a:solidFill>
                  <a:srgbClr val="0000AC"/>
                </a:solidFill>
              </a:rPr>
              <a:t>www.areu.lombardia.it</a:t>
            </a:r>
            <a:r>
              <a:rPr lang="it-IT" altLang="it-IT" dirty="0"/>
              <a:t> </a:t>
            </a:r>
            <a:r>
              <a:rPr lang="it-IT" altLang="it-IT" b="0" dirty="0"/>
              <a:t>       </a:t>
            </a:r>
          </a:p>
        </p:txBody>
      </p:sp>
      <p:sp>
        <p:nvSpPr>
          <p:cNvPr id="5" name="Rectangle 6"/>
          <p:cNvSpPr>
            <a:spLocks noChangeArrowheads="1"/>
          </p:cNvSpPr>
          <p:nvPr/>
        </p:nvSpPr>
        <p:spPr bwMode="auto">
          <a:xfrm>
            <a:off x="755577" y="1700808"/>
            <a:ext cx="7561338" cy="2400657"/>
          </a:xfrm>
          <a:prstGeom prst="rect">
            <a:avLst/>
          </a:prstGeom>
          <a:noFill/>
          <a:ln w="12700">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1" fontAlgn="auto" hangingPunct="1">
              <a:spcBef>
                <a:spcPts val="0"/>
              </a:spcBef>
              <a:spcAft>
                <a:spcPts val="0"/>
              </a:spcAft>
              <a:defRPr/>
            </a:pPr>
            <a:r>
              <a:rPr lang="en-US" sz="5400" b="1" dirty="0">
                <a:ln w="11430"/>
                <a:solidFill>
                  <a:srgbClr val="0070C0"/>
                </a:solidFill>
                <a:effectLst>
                  <a:outerShdw blurRad="50800" dist="39000" dir="5460000" algn="tl">
                    <a:srgbClr val="000000">
                      <a:alpha val="38000"/>
                    </a:srgbClr>
                  </a:outerShdw>
                </a:effectLst>
                <a:latin typeface="Century Gothic" pitchFamily="34" charset="0"/>
                <a:cs typeface="+mn-cs"/>
              </a:rPr>
              <a:t>P-BLSD</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                  </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itchFamily="34" charset="0"/>
                <a:cs typeface="+mn-cs"/>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cs typeface="+mn-cs"/>
              </a:rPr>
              <a:t>Rianimazione</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cs typeface="+mn-cs"/>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cs typeface="+mn-cs"/>
              </a:rPr>
              <a:t>CardioPolmonare</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cs typeface="+mn-cs"/>
              </a:rPr>
              <a:t> e </a:t>
            </a:r>
          </a:p>
          <a:p>
            <a:pPr algn="r" eaLnBrk="1" fontAlgn="auto" hangingPunct="1">
              <a:spcBef>
                <a:spcPts val="0"/>
              </a:spcBef>
              <a:spcAft>
                <a:spcPts val="0"/>
              </a:spcAft>
              <a:defRPr/>
            </a:pP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cs typeface="+mn-cs"/>
              </a:rPr>
              <a:t>Defibrillazione</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cs typeface="+mn-cs"/>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cs typeface="+mn-cs"/>
              </a:rPr>
              <a:t>Precoce</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cs typeface="+mn-cs"/>
            </a:endParaRPr>
          </a:p>
          <a:p>
            <a:pPr algn="ctr" eaLnBrk="1" fontAlgn="auto" hangingPunct="1">
              <a:spcBef>
                <a:spcPts val="0"/>
              </a:spcBef>
              <a:spcAft>
                <a:spcPts val="0"/>
              </a:spcAft>
              <a:defRPr/>
            </a:pPr>
            <a:r>
              <a:rPr lang="en-US" sz="4000" b="1" dirty="0">
                <a:ln w="11430"/>
                <a:solidFill>
                  <a:srgbClr val="002060"/>
                </a:solidFill>
                <a:effectLst>
                  <a:outerShdw blurRad="50800" dist="39000" dir="5460000" algn="tl">
                    <a:srgbClr val="000000">
                      <a:alpha val="38000"/>
                    </a:srgbClr>
                  </a:outerShdw>
                </a:effectLst>
                <a:latin typeface="Century Gothic" pitchFamily="34" charset="0"/>
                <a:cs typeface="+mn-cs"/>
              </a:rPr>
              <a:t>IN ETA’ PEDIATRICA</a:t>
            </a:r>
          </a:p>
        </p:txBody>
      </p:sp>
      <p:sp>
        <p:nvSpPr>
          <p:cNvPr id="6" name="CasellaDiTesto 5"/>
          <p:cNvSpPr txBox="1"/>
          <p:nvPr/>
        </p:nvSpPr>
        <p:spPr>
          <a:xfrm>
            <a:off x="4932040" y="332656"/>
            <a:ext cx="3781426"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1" fontAlgn="auto" hangingPunct="1">
              <a:spcBef>
                <a:spcPts val="0"/>
              </a:spcBef>
              <a:spcAft>
                <a:spcPts val="0"/>
              </a:spcAft>
              <a:defRPr/>
            </a:pPr>
            <a:r>
              <a:rPr lang="it-IT" sz="2000" b="1" dirty="0">
                <a:ln w="11430"/>
                <a:solidFill>
                  <a:srgbClr val="002060"/>
                </a:solidFill>
                <a:effectLst>
                  <a:outerShdw blurRad="50800" dist="39000" dir="5460000" algn="tl">
                    <a:srgbClr val="000000">
                      <a:alpha val="38000"/>
                    </a:srgbClr>
                  </a:outerShdw>
                </a:effectLst>
                <a:latin typeface="+mn-lt"/>
                <a:cs typeface="+mn-cs"/>
              </a:rPr>
              <a:t>OPERATORE LAICO</a:t>
            </a:r>
          </a:p>
        </p:txBody>
      </p:sp>
      <p:pic>
        <p:nvPicPr>
          <p:cNvPr id="87045" name="Immagine 9"/>
          <p:cNvPicPr>
            <a:picLocks noChangeAspect="1"/>
          </p:cNvPicPr>
          <p:nvPr/>
        </p:nvPicPr>
        <p:blipFill>
          <a:blip r:embed="rId3" cstate="print"/>
          <a:srcRect/>
          <a:stretch>
            <a:fillRect/>
          </a:stretch>
        </p:blipFill>
        <p:spPr bwMode="auto">
          <a:xfrm>
            <a:off x="395288" y="4076700"/>
            <a:ext cx="5718175" cy="1981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1556787"/>
            <a:ext cx="7992888" cy="3816429"/>
          </a:xfrm>
          <a:prstGeom prst="rect">
            <a:avLst/>
          </a:prstGeom>
          <a:noFill/>
        </p:spPr>
        <p:txBody>
          <a:bodyPr>
            <a:spAutoFit/>
          </a:bodyPr>
          <a:lstStyle/>
          <a:p>
            <a:pPr algn="ctr" eaLnBrk="1" fontAlgn="auto" hangingPunct="1">
              <a:spcBef>
                <a:spcPts val="0"/>
              </a:spcBef>
              <a:spcAft>
                <a:spcPts val="0"/>
              </a:spcAft>
              <a:defRPr/>
            </a:pPr>
            <a:r>
              <a:rPr lang="it-IT"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itchFamily="34" charset="0"/>
                <a:cs typeface="+mn-cs"/>
              </a:rPr>
              <a:t>SEGUE LA STESSA SEQUENZA DELL’ADULTO VITTIMA DI ACC</a:t>
            </a:r>
          </a:p>
          <a:p>
            <a:pPr algn="ctr" eaLnBrk="1" fontAlgn="auto" hangingPunct="1">
              <a:spcBef>
                <a:spcPts val="0"/>
              </a:spcBef>
              <a:spcAft>
                <a:spcPts val="0"/>
              </a:spcAft>
              <a:defRPr/>
            </a:pPr>
            <a:endParaRPr lang="it-IT"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itchFamily="34" charset="0"/>
              <a:cs typeface="+mn-cs"/>
            </a:endParaRPr>
          </a:p>
          <a:p>
            <a:pPr algn="ctr" eaLnBrk="1" fontAlgn="auto" hangingPunct="1">
              <a:spcBef>
                <a:spcPts val="0"/>
              </a:spcBef>
              <a:spcAft>
                <a:spcPts val="0"/>
              </a:spcAft>
              <a:defRPr/>
            </a:pPr>
            <a:endParaRPr lang="it-IT" sz="1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itchFamily="34" charset="0"/>
              <a:cs typeface="+mn-cs"/>
            </a:endParaRPr>
          </a:p>
          <a:p>
            <a:pPr algn="ctr" eaLnBrk="1" fontAlgn="auto" hangingPunct="1">
              <a:spcBef>
                <a:spcPts val="0"/>
              </a:spcBef>
              <a:spcAft>
                <a:spcPts val="0"/>
              </a:spcAft>
              <a:defRPr/>
            </a:pPr>
            <a:r>
              <a:rPr lang="it-IT" sz="3200" b="1" dirty="0">
                <a:ln w="10541" cmpd="sng">
                  <a:solidFill>
                    <a:schemeClr val="accent1">
                      <a:shade val="88000"/>
                      <a:satMod val="110000"/>
                    </a:schemeClr>
                  </a:solidFill>
                  <a:prstDash val="solid"/>
                </a:ln>
                <a:solidFill>
                  <a:srgbClr val="C00000"/>
                </a:solidFill>
                <a:latin typeface="Century Gothic" pitchFamily="34" charset="0"/>
                <a:cs typeface="+mn-cs"/>
              </a:rPr>
              <a:t>CON ALCUNE SPECIFICHE                        LEGATE PRINCIPALMENTE                              ALLA CONFORMAZIONE                            FISICA DEL BAMBINO </a:t>
            </a:r>
            <a:endParaRPr lang="it-IT" sz="2000" b="1" dirty="0">
              <a:ln w="10541" cmpd="sng">
                <a:solidFill>
                  <a:schemeClr val="accent1">
                    <a:shade val="88000"/>
                    <a:satMod val="110000"/>
                  </a:schemeClr>
                </a:solidFill>
                <a:prstDash val="solid"/>
              </a:ln>
              <a:solidFill>
                <a:srgbClr val="C00000"/>
              </a:solidFill>
              <a:latin typeface="Century Gothic" pitchFamily="34" charset="0"/>
              <a:cs typeface="+mn-cs"/>
            </a:endParaRPr>
          </a:p>
        </p:txBody>
      </p:sp>
      <p:sp>
        <p:nvSpPr>
          <p:cNvPr id="3"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RCP in età Pediatrica</a:t>
            </a:r>
          </a:p>
        </p:txBody>
      </p:sp>
      <p:sp>
        <p:nvSpPr>
          <p:cNvPr id="89092" name="Segnaposto numero diapositiva 15"/>
          <p:cNvSpPr txBox="1">
            <a:spLocks/>
          </p:cNvSpPr>
          <p:nvPr/>
        </p:nvSpPr>
        <p:spPr bwMode="auto">
          <a:xfrm>
            <a:off x="1835150" y="6519863"/>
            <a:ext cx="3673475" cy="365125"/>
          </a:xfrm>
          <a:prstGeom prst="rect">
            <a:avLst/>
          </a:prstGeom>
          <a:noFill/>
          <a:ln w="9525">
            <a:noFill/>
            <a:miter lim="800000"/>
            <a:headEnd/>
            <a:tailEnd/>
          </a:ln>
        </p:spPr>
        <p:txBody>
          <a:bodyPr/>
          <a:lstStyle/>
          <a:p>
            <a:pPr algn="r" eaLnBrk="1" hangingPunct="1"/>
            <a:fld id="{48C24B88-41EC-41AB-9713-BA06A5B80A7B}" type="slidenum">
              <a:rPr lang="it-IT" altLang="it-IT" sz="1400">
                <a:latin typeface="Calibri" pitchFamily="34" charset="0"/>
              </a:rPr>
              <a:pPr algn="r" eaLnBrk="1" hangingPunct="1"/>
              <a:t>41</a:t>
            </a:fld>
            <a:endParaRPr lang="it-IT" altLang="it-IT" sz="1400">
              <a:latin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5"/>
          <p:cNvSpPr txBox="1">
            <a:spLocks noChangeArrowheads="1"/>
          </p:cNvSpPr>
          <p:nvPr/>
        </p:nvSpPr>
        <p:spPr bwMode="auto">
          <a:xfrm>
            <a:off x="684213" y="3933825"/>
            <a:ext cx="3673475" cy="614363"/>
          </a:xfrm>
          <a:prstGeom prst="rect">
            <a:avLst/>
          </a:prstGeom>
          <a:noFill/>
          <a:ln w="9525">
            <a:noFill/>
            <a:miter lim="800000"/>
            <a:headEnd/>
            <a:tailEnd/>
          </a:ln>
        </p:spPr>
        <p:txBody>
          <a:bodyPr>
            <a:spAutoFit/>
          </a:bodyPr>
          <a:lstStyle/>
          <a:p>
            <a:pPr algn="ctr" eaLnBrk="1" hangingPunct="1"/>
            <a:r>
              <a:rPr lang="it-IT" altLang="it-IT" b="1">
                <a:solidFill>
                  <a:srgbClr val="002060"/>
                </a:solidFill>
                <a:latin typeface="Century Gothic" pitchFamily="34" charset="0"/>
              </a:rPr>
              <a:t>Tecnica ad una mano</a:t>
            </a:r>
          </a:p>
          <a:p>
            <a:pPr algn="ctr" eaLnBrk="1" hangingPunct="1"/>
            <a:r>
              <a:rPr lang="it-IT" altLang="it-IT" sz="1600" b="1">
                <a:solidFill>
                  <a:srgbClr val="002060"/>
                </a:solidFill>
                <a:latin typeface="Century Gothic" pitchFamily="34" charset="0"/>
              </a:rPr>
              <a:t>(a due mani se necessario)</a:t>
            </a:r>
          </a:p>
        </p:txBody>
      </p:sp>
      <p:sp>
        <p:nvSpPr>
          <p:cNvPr id="91139" name="Text Box 13"/>
          <p:cNvSpPr txBox="1">
            <a:spLocks noChangeArrowheads="1"/>
          </p:cNvSpPr>
          <p:nvPr/>
        </p:nvSpPr>
        <p:spPr bwMode="auto">
          <a:xfrm rot="5400000">
            <a:off x="7320757" y="2624931"/>
            <a:ext cx="2222500" cy="519113"/>
          </a:xfrm>
          <a:prstGeom prst="rect">
            <a:avLst/>
          </a:prstGeom>
          <a:noFill/>
          <a:ln w="9525">
            <a:noFill/>
            <a:miter lim="800000"/>
            <a:headEnd/>
            <a:tailEnd/>
          </a:ln>
        </p:spPr>
        <p:txBody>
          <a:bodyPr>
            <a:spAutoFit/>
          </a:bodyPr>
          <a:lstStyle/>
          <a:p>
            <a:pPr algn="ctr" eaLnBrk="1" hangingPunct="1"/>
            <a:r>
              <a:rPr lang="it-IT" altLang="it-IT" sz="2800" b="1">
                <a:solidFill>
                  <a:srgbClr val="0070C0"/>
                </a:solidFill>
                <a:latin typeface="Century Gothic" pitchFamily="34" charset="0"/>
              </a:rPr>
              <a:t>INFANTE</a:t>
            </a:r>
          </a:p>
        </p:txBody>
      </p:sp>
      <p:sp>
        <p:nvSpPr>
          <p:cNvPr id="91140" name="Text Box 14"/>
          <p:cNvSpPr txBox="1">
            <a:spLocks noChangeArrowheads="1"/>
          </p:cNvSpPr>
          <p:nvPr/>
        </p:nvSpPr>
        <p:spPr bwMode="auto">
          <a:xfrm>
            <a:off x="4932363" y="4005263"/>
            <a:ext cx="2303462" cy="369887"/>
          </a:xfrm>
          <a:prstGeom prst="rect">
            <a:avLst/>
          </a:prstGeom>
          <a:noFill/>
          <a:ln w="9525">
            <a:noFill/>
            <a:miter lim="800000"/>
            <a:headEnd/>
            <a:tailEnd/>
          </a:ln>
        </p:spPr>
        <p:txBody>
          <a:bodyPr>
            <a:spAutoFit/>
          </a:bodyPr>
          <a:lstStyle/>
          <a:p>
            <a:pPr eaLnBrk="1" hangingPunct="1"/>
            <a:r>
              <a:rPr lang="it-IT" altLang="it-IT" b="1">
                <a:solidFill>
                  <a:srgbClr val="0070C0"/>
                </a:solidFill>
                <a:latin typeface="Century Gothic" pitchFamily="34" charset="0"/>
              </a:rPr>
              <a:t>Tecnica a due dita</a:t>
            </a:r>
          </a:p>
        </p:txBody>
      </p:sp>
      <p:sp>
        <p:nvSpPr>
          <p:cNvPr id="91141" name="Text Box 5"/>
          <p:cNvSpPr txBox="1">
            <a:spLocks noChangeArrowheads="1"/>
          </p:cNvSpPr>
          <p:nvPr/>
        </p:nvSpPr>
        <p:spPr bwMode="auto">
          <a:xfrm rot="-5400000">
            <a:off x="-392112" y="2632075"/>
            <a:ext cx="1893887" cy="461963"/>
          </a:xfrm>
          <a:prstGeom prst="rect">
            <a:avLst/>
          </a:prstGeom>
          <a:noFill/>
          <a:ln w="9525">
            <a:noFill/>
            <a:miter lim="800000"/>
            <a:headEnd/>
            <a:tailEnd/>
          </a:ln>
        </p:spPr>
        <p:txBody>
          <a:bodyPr>
            <a:spAutoFit/>
          </a:bodyPr>
          <a:lstStyle/>
          <a:p>
            <a:pPr eaLnBrk="1" hangingPunct="1"/>
            <a:r>
              <a:rPr lang="it-IT" altLang="it-IT" sz="2400" b="1">
                <a:solidFill>
                  <a:srgbClr val="002060"/>
                </a:solidFill>
                <a:latin typeface="Century Gothic" pitchFamily="34" charset="0"/>
              </a:rPr>
              <a:t>BAMBINO</a:t>
            </a:r>
          </a:p>
        </p:txBody>
      </p:sp>
      <p:sp>
        <p:nvSpPr>
          <p:cNvPr id="30" name="Rectangle 7"/>
          <p:cNvSpPr txBox="1">
            <a:spLocks noChangeArrowheads="1"/>
          </p:cNvSpPr>
          <p:nvPr/>
        </p:nvSpPr>
        <p:spPr bwMode="auto">
          <a:xfrm>
            <a:off x="1619672" y="4509120"/>
            <a:ext cx="6480720" cy="549275"/>
          </a:xfrm>
          <a:prstGeom prst="rect">
            <a:avLst/>
          </a:prstGeom>
          <a:noFill/>
          <a:ln w="9525">
            <a:noFill/>
            <a:miter lim="800000"/>
            <a:headEnd/>
            <a:tailEnd/>
          </a:ln>
          <a:effectLst/>
        </p:spPr>
        <p:txBody>
          <a:bodyPr lIns="92075" tIns="46038" rIns="92075" bIns="46038"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br>
              <a:rPr lang="it-IT" sz="800" b="1" i="1" kern="0" dirty="0">
                <a:ln w="11430"/>
                <a:solidFill>
                  <a:srgbClr val="C00000"/>
                </a:solidFill>
                <a:effectLst>
                  <a:outerShdw blurRad="50800" dist="39000" dir="5460000" algn="tl">
                    <a:srgbClr val="000000">
                      <a:alpha val="38000"/>
                    </a:srgbClr>
                  </a:outerShdw>
                </a:effectLst>
                <a:latin typeface="Century Gothic" pitchFamily="34" charset="0"/>
                <a:ea typeface="+mj-ea"/>
                <a:cs typeface="+mj-cs"/>
              </a:rPr>
            </a:br>
            <a:r>
              <a:rPr lang="it-IT" sz="2400" b="1" i="1" kern="0" dirty="0">
                <a:ln w="11430"/>
                <a:solidFill>
                  <a:srgbClr val="C00000"/>
                </a:solidFill>
                <a:effectLst>
                  <a:outerShdw blurRad="50800" dist="39000" dir="5460000" algn="tl">
                    <a:srgbClr val="000000">
                      <a:alpha val="38000"/>
                    </a:srgbClr>
                  </a:outerShdw>
                </a:effectLst>
                <a:latin typeface="Century Gothic" pitchFamily="34" charset="0"/>
                <a:ea typeface="+mj-ea"/>
                <a:cs typeface="+mj-cs"/>
              </a:rPr>
              <a:t>META’ INFERIORE DELLO STERNO</a:t>
            </a:r>
          </a:p>
        </p:txBody>
      </p:sp>
      <p:pic>
        <p:nvPicPr>
          <p:cNvPr id="15" name="Immagine 14"/>
          <p:cNvPicPr>
            <a:picLocks noChangeAspect="1"/>
          </p:cNvPicPr>
          <p:nvPr/>
        </p:nvPicPr>
        <p:blipFill>
          <a:blip r:embed="rId3" cstate="print"/>
          <a:stretch>
            <a:fillRect/>
          </a:stretch>
        </p:blipFill>
        <p:spPr>
          <a:xfrm>
            <a:off x="1184275" y="1196975"/>
            <a:ext cx="2717800" cy="2736850"/>
          </a:xfrm>
          <a:prstGeom prst="rect">
            <a:avLst/>
          </a:prstGeom>
          <a:ln>
            <a:noFill/>
          </a:ln>
          <a:effectLst>
            <a:outerShdw blurRad="190500" algn="tl" rotWithShape="0">
              <a:srgbClr val="000000">
                <a:alpha val="70000"/>
              </a:srgbClr>
            </a:outerShdw>
          </a:effectLst>
        </p:spPr>
      </p:pic>
      <p:pic>
        <p:nvPicPr>
          <p:cNvPr id="2" name="Immagine 1"/>
          <p:cNvPicPr>
            <a:picLocks noChangeAspect="1"/>
          </p:cNvPicPr>
          <p:nvPr/>
        </p:nvPicPr>
        <p:blipFill>
          <a:blip r:embed="rId4" cstate="print"/>
          <a:stretch>
            <a:fillRect/>
          </a:stretch>
        </p:blipFill>
        <p:spPr>
          <a:xfrm>
            <a:off x="4362450" y="1196975"/>
            <a:ext cx="3305175" cy="2736850"/>
          </a:xfrm>
          <a:prstGeom prst="rect">
            <a:avLst/>
          </a:prstGeom>
          <a:ln>
            <a:noFill/>
          </a:ln>
          <a:effectLst>
            <a:outerShdw blurRad="190500" algn="tl" rotWithShape="0">
              <a:srgbClr val="000000">
                <a:alpha val="70000"/>
              </a:srgbClr>
            </a:outerShdw>
          </a:effectLst>
        </p:spPr>
      </p:pic>
      <p:sp>
        <p:nvSpPr>
          <p:cNvPr id="12"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Compressioni Toraciche Esterne - CTE</a:t>
            </a:r>
          </a:p>
        </p:txBody>
      </p:sp>
      <p:sp>
        <p:nvSpPr>
          <p:cNvPr id="13" name="Rectangle 2"/>
          <p:cNvSpPr>
            <a:spLocks noChangeArrowheads="1"/>
          </p:cNvSpPr>
          <p:nvPr/>
        </p:nvSpPr>
        <p:spPr bwMode="auto">
          <a:xfrm>
            <a:off x="942925" y="692696"/>
            <a:ext cx="7229475" cy="470898"/>
          </a:xfrm>
          <a:prstGeom prst="rect">
            <a:avLst/>
          </a:prstGeom>
          <a:noFill/>
          <a:ln>
            <a:noFill/>
          </a:ln>
        </p:spPr>
        <p:txBody>
          <a:bodyPr lIns="0" tIns="0" rIns="0" bIns="0">
            <a:spAutoFit/>
          </a:bodyPr>
          <a:lstStyle/>
          <a:p>
            <a:pPr algn="ctr" fontAlgn="auto">
              <a:lnSpc>
                <a:spcPct val="90000"/>
              </a:lnSpc>
              <a:spcBef>
                <a:spcPts val="0"/>
              </a:spcBef>
              <a:spcAft>
                <a:spcPts val="0"/>
              </a:spcAft>
              <a:defRPr/>
            </a:pPr>
            <a:br>
              <a:rPr lang="it-IT" sz="1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itchFamily="34" charset="0"/>
                <a:cs typeface="+mn-cs"/>
              </a:rPr>
            </a:br>
            <a:r>
              <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itchFamily="34" charset="0"/>
                <a:cs typeface="+mn-cs"/>
              </a:rPr>
              <a:t>POSIZIONE CORRETTA DELLE MANI</a:t>
            </a:r>
          </a:p>
        </p:txBody>
      </p:sp>
      <p:sp>
        <p:nvSpPr>
          <p:cNvPr id="14" name="Text Box 5"/>
          <p:cNvSpPr txBox="1">
            <a:spLocks noChangeArrowheads="1"/>
          </p:cNvSpPr>
          <p:nvPr/>
        </p:nvSpPr>
        <p:spPr bwMode="auto">
          <a:xfrm>
            <a:off x="0" y="5085184"/>
            <a:ext cx="9144000" cy="954107"/>
          </a:xfrm>
          <a:prstGeom prst="rect">
            <a:avLst/>
          </a:prstGeom>
          <a:noFill/>
          <a:ln w="57150">
            <a:noFill/>
            <a:miter lim="800000"/>
            <a:headEnd/>
            <a:tailEnd/>
          </a:ln>
          <a:scene3d>
            <a:camera prst="orthographicFront"/>
            <a:lightRig rig="threePt" dir="t"/>
          </a:scene3d>
        </p:spPr>
        <p:txBody>
          <a:bodyPr>
            <a:spAutoFit/>
            <a:sp3d extrusionH="57150">
              <a:bevelT w="38100" h="38100"/>
            </a:sp3d>
          </a:bodyPr>
          <a:lstStyle/>
          <a:p>
            <a:pPr marL="355600" indent="-355600" algn="ctr" eaLnBrk="1" fontAlgn="auto" hangingPunct="1">
              <a:spcBef>
                <a:spcPct val="50000"/>
              </a:spcBef>
              <a:spcAft>
                <a:spcPts val="0"/>
              </a:spcAft>
              <a:defRPr/>
            </a:pPr>
            <a:r>
              <a:rPr lang="it-IT" sz="2000" b="1" dirty="0">
                <a:solidFill>
                  <a:srgbClr val="002060"/>
                </a:solidFill>
                <a:latin typeface="Century Gothic" pitchFamily="34" charset="0"/>
                <a:cs typeface="+mn-cs"/>
              </a:rPr>
              <a:t>Comprimere almeno</a:t>
            </a:r>
            <a:r>
              <a:rPr lang="it-IT" sz="1400" b="1" dirty="0">
                <a:solidFill>
                  <a:srgbClr val="002060"/>
                </a:solidFill>
                <a:latin typeface="Century Gothic" pitchFamily="34" charset="0"/>
                <a:cs typeface="+mn-cs"/>
              </a:rPr>
              <a:t> </a:t>
            </a:r>
            <a:r>
              <a:rPr lang="it-IT" sz="2000" b="1" dirty="0">
                <a:solidFill>
                  <a:srgbClr val="C00000"/>
                </a:solidFill>
                <a:latin typeface="Century Gothic" pitchFamily="34" charset="0"/>
                <a:cs typeface="+mn-cs"/>
              </a:rPr>
              <a:t>1/3</a:t>
            </a:r>
            <a:r>
              <a:rPr lang="it-IT" sz="1600" b="1" dirty="0">
                <a:solidFill>
                  <a:srgbClr val="C00000"/>
                </a:solidFill>
                <a:latin typeface="Century Gothic" pitchFamily="34" charset="0"/>
                <a:cs typeface="+mn-cs"/>
              </a:rPr>
              <a:t> del diametro </a:t>
            </a:r>
            <a:r>
              <a:rPr lang="it-IT" sz="2000" b="1" dirty="0">
                <a:solidFill>
                  <a:srgbClr val="002060"/>
                </a:solidFill>
                <a:latin typeface="Century Gothic" pitchFamily="34" charset="0"/>
                <a:cs typeface="+mn-cs"/>
              </a:rPr>
              <a:t>A/P del torace per profondità di</a:t>
            </a:r>
            <a:endParaRPr lang="it-IT" sz="2400" b="1" u="sng" dirty="0">
              <a:solidFill>
                <a:srgbClr val="C00000"/>
              </a:solidFill>
              <a:latin typeface="Century Gothic" pitchFamily="34" charset="0"/>
              <a:cs typeface="+mn-cs"/>
            </a:endParaRPr>
          </a:p>
          <a:p>
            <a:pPr marL="355600" indent="-355600" algn="ctr" eaLnBrk="1" fontAlgn="auto" hangingPunct="1">
              <a:spcBef>
                <a:spcPct val="50000"/>
              </a:spcBef>
              <a:spcAft>
                <a:spcPts val="0"/>
              </a:spcAft>
              <a:defRPr/>
            </a:pPr>
            <a:r>
              <a:rPr lang="it-IT" sz="2400" b="1" i="1" kern="0" dirty="0">
                <a:ln w="11430"/>
                <a:solidFill>
                  <a:srgbClr val="C00000"/>
                </a:solidFill>
                <a:effectLst>
                  <a:outerShdw blurRad="50800" dist="39000" dir="5460000" algn="tl">
                    <a:srgbClr val="000000">
                      <a:alpha val="38000"/>
                    </a:srgbClr>
                  </a:outerShdw>
                </a:effectLst>
                <a:latin typeface="Century Gothic" pitchFamily="34" charset="0"/>
                <a:ea typeface="+mj-ea"/>
                <a:cs typeface="+mj-cs"/>
              </a:rPr>
              <a:t>5 cm Bambino           4 cm Infante</a:t>
            </a:r>
          </a:p>
        </p:txBody>
      </p:sp>
      <p:sp>
        <p:nvSpPr>
          <p:cNvPr id="91148" name="Segnaposto numero diapositiva 15"/>
          <p:cNvSpPr txBox="1">
            <a:spLocks/>
          </p:cNvSpPr>
          <p:nvPr/>
        </p:nvSpPr>
        <p:spPr bwMode="auto">
          <a:xfrm>
            <a:off x="1835150" y="6519863"/>
            <a:ext cx="3673475" cy="365125"/>
          </a:xfrm>
          <a:prstGeom prst="rect">
            <a:avLst/>
          </a:prstGeom>
          <a:noFill/>
          <a:ln w="9525">
            <a:noFill/>
            <a:miter lim="800000"/>
            <a:headEnd/>
            <a:tailEnd/>
          </a:ln>
        </p:spPr>
        <p:txBody>
          <a:bodyPr/>
          <a:lstStyle/>
          <a:p>
            <a:pPr algn="r" eaLnBrk="1" hangingPunct="1"/>
            <a:fld id="{DBFD256E-A9E7-41E6-A76D-9815B965AB0E}" type="slidenum">
              <a:rPr lang="it-IT" altLang="it-IT" sz="1400">
                <a:latin typeface="Calibri" pitchFamily="34" charset="0"/>
              </a:rPr>
              <a:pPr algn="r" eaLnBrk="1" hangingPunct="1"/>
              <a:t>42</a:t>
            </a:fld>
            <a:endParaRPr lang="it-IT" altLang="it-IT" sz="1400">
              <a:latin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p:cNvSpPr>
            <a:spLocks noChangeArrowheads="1"/>
          </p:cNvSpPr>
          <p:nvPr/>
        </p:nvSpPr>
        <p:spPr bwMode="auto">
          <a:xfrm>
            <a:off x="684213" y="620713"/>
            <a:ext cx="8135937" cy="549275"/>
          </a:xfrm>
          <a:prstGeom prst="rect">
            <a:avLst/>
          </a:prstGeom>
          <a:noFill/>
          <a:ln w="9525">
            <a:noFill/>
            <a:miter lim="800000"/>
            <a:headEnd/>
            <a:tailEnd/>
          </a:ln>
          <a:effectLst/>
        </p:spPr>
        <p:txBody>
          <a:bodyPr lIns="92075" tIns="46038" rIns="92075" bIns="46038" anchor="ctr"/>
          <a:lstStyle/>
          <a:p>
            <a:pPr algn="ctr" eaLnBrk="1" fontAlgn="auto" hangingPunct="1">
              <a:spcBef>
                <a:spcPts val="0"/>
              </a:spcBef>
              <a:spcAft>
                <a:spcPts val="0"/>
              </a:spcAft>
              <a:defRPr/>
            </a:pPr>
            <a:endParaRPr lang="it-IT" sz="3200" b="1"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cs typeface="+mn-cs"/>
            </a:endParaRPr>
          </a:p>
        </p:txBody>
      </p:sp>
      <p:sp>
        <p:nvSpPr>
          <p:cNvPr id="20" name="Text Box 2"/>
          <p:cNvSpPr txBox="1">
            <a:spLocks noChangeArrowheads="1"/>
          </p:cNvSpPr>
          <p:nvPr/>
        </p:nvSpPr>
        <p:spPr bwMode="auto">
          <a:xfrm>
            <a:off x="4665663" y="4143375"/>
            <a:ext cx="4078287" cy="1508125"/>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t-IT" sz="2400" b="1" dirty="0">
                <a:solidFill>
                  <a:srgbClr val="000099"/>
                </a:solidFill>
                <a:effectLst>
                  <a:outerShdw blurRad="38100" dist="38100" dir="2700000" algn="tl">
                    <a:srgbClr val="000000">
                      <a:alpha val="43137"/>
                    </a:srgbClr>
                  </a:outerShdw>
                </a:effectLst>
                <a:latin typeface="Century Gothic" pitchFamily="34" charset="0"/>
                <a:cs typeface="+mn-cs"/>
              </a:rPr>
              <a:t>Estensione del capo          e sollevamento del mento nel BAMBINO                         </a:t>
            </a:r>
            <a:r>
              <a:rPr lang="it-IT" sz="2000" b="1" i="1" dirty="0">
                <a:solidFill>
                  <a:srgbClr val="000099"/>
                </a:solidFill>
                <a:effectLst>
                  <a:outerShdw blurRad="38100" dist="38100" dir="2700000" algn="tl">
                    <a:srgbClr val="000000">
                      <a:alpha val="43137"/>
                    </a:srgbClr>
                  </a:outerShdw>
                </a:effectLst>
                <a:latin typeface="Century Gothic" pitchFamily="34" charset="0"/>
                <a:cs typeface="+mn-cs"/>
              </a:rPr>
              <a:t>(da 1 a 8 anni o fino a 25 Kg)</a:t>
            </a:r>
          </a:p>
        </p:txBody>
      </p:sp>
      <p:sp>
        <p:nvSpPr>
          <p:cNvPr id="21" name="Text Box 5"/>
          <p:cNvSpPr txBox="1">
            <a:spLocks noChangeArrowheads="1"/>
          </p:cNvSpPr>
          <p:nvPr/>
        </p:nvSpPr>
        <p:spPr bwMode="auto">
          <a:xfrm>
            <a:off x="571500" y="4143375"/>
            <a:ext cx="3786188" cy="113823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t-IT" sz="2400" b="1" dirty="0">
                <a:solidFill>
                  <a:srgbClr val="000099"/>
                </a:solidFill>
                <a:effectLst>
                  <a:outerShdw blurRad="38100" dist="38100" dir="2700000" algn="tl">
                    <a:srgbClr val="000000">
                      <a:alpha val="43137"/>
                    </a:srgbClr>
                  </a:outerShdw>
                </a:effectLst>
                <a:latin typeface="Century Gothic" pitchFamily="34" charset="0"/>
                <a:cs typeface="+mn-cs"/>
              </a:rPr>
              <a:t>Posizione neutra del capo nell’INFANTE            </a:t>
            </a:r>
            <a:r>
              <a:rPr lang="it-IT" sz="2000" b="1" i="1" dirty="0">
                <a:solidFill>
                  <a:srgbClr val="000099"/>
                </a:solidFill>
                <a:effectLst>
                  <a:outerShdw blurRad="38100" dist="38100" dir="2700000" algn="tl">
                    <a:srgbClr val="000000">
                      <a:alpha val="43137"/>
                    </a:srgbClr>
                  </a:outerShdw>
                </a:effectLst>
                <a:latin typeface="Century Gothic" pitchFamily="34" charset="0"/>
                <a:cs typeface="+mn-cs"/>
              </a:rPr>
              <a:t>(1 anno o fino a circa 10 Kg)</a:t>
            </a:r>
            <a:endParaRPr lang="it-IT" sz="2400" b="1" i="1" dirty="0">
              <a:solidFill>
                <a:srgbClr val="000099"/>
              </a:solidFill>
              <a:effectLst>
                <a:outerShdw blurRad="38100" dist="38100" dir="2700000" algn="tl">
                  <a:srgbClr val="000000">
                    <a:alpha val="43137"/>
                  </a:srgbClr>
                </a:outerShdw>
              </a:effectLst>
              <a:latin typeface="Century Gothic" pitchFamily="34" charset="0"/>
              <a:cs typeface="+mn-cs"/>
            </a:endParaRPr>
          </a:p>
        </p:txBody>
      </p:sp>
      <p:pic>
        <p:nvPicPr>
          <p:cNvPr id="24" name="Picture 10" descr="foto pbls 008"/>
          <p:cNvPicPr>
            <a:picLocks noChangeAspect="1" noChangeArrowheads="1"/>
          </p:cNvPicPr>
          <p:nvPr/>
        </p:nvPicPr>
        <p:blipFill>
          <a:blip r:embed="rId3" cstate="print"/>
          <a:srcRect/>
          <a:stretch>
            <a:fillRect/>
          </a:stretch>
        </p:blipFill>
        <p:spPr bwMode="auto">
          <a:xfrm>
            <a:off x="5037138" y="1214438"/>
            <a:ext cx="3427412" cy="2765425"/>
          </a:xfrm>
          <a:prstGeom prst="rect">
            <a:avLst/>
          </a:prstGeom>
          <a:noFill/>
          <a:ln w="38100">
            <a:solidFill>
              <a:srgbClr val="008000"/>
            </a:solidFill>
            <a:miter lim="800000"/>
            <a:headEnd/>
            <a:tailEnd/>
          </a:ln>
        </p:spPr>
      </p:pic>
      <p:sp>
        <p:nvSpPr>
          <p:cNvPr id="26" name="Rectangle 7"/>
          <p:cNvSpPr txBox="1">
            <a:spLocks noChangeArrowheads="1"/>
          </p:cNvSpPr>
          <p:nvPr/>
        </p:nvSpPr>
        <p:spPr bwMode="auto">
          <a:xfrm>
            <a:off x="1619250" y="188913"/>
            <a:ext cx="6653213" cy="549275"/>
          </a:xfrm>
          <a:prstGeom prst="rect">
            <a:avLst/>
          </a:prstGeom>
          <a:noFill/>
          <a:ln w="9525">
            <a:noFill/>
            <a:miter lim="800000"/>
            <a:headEnd/>
            <a:tailEnd/>
          </a:ln>
          <a:effectLst/>
        </p:spPr>
        <p:txBody>
          <a:bodyPr lIns="92075" tIns="46038" rIns="92075" bIns="46038" anchor="ctr"/>
          <a:lstStyle/>
          <a:p>
            <a:pPr algn="ctr" eaLnBrk="1" fontAlgn="auto" hangingPunct="1">
              <a:spcBef>
                <a:spcPts val="0"/>
              </a:spcBef>
              <a:spcAft>
                <a:spcPts val="0"/>
              </a:spcAft>
              <a:defRPr/>
            </a:pPr>
            <a:br>
              <a:rPr lang="it-IT" sz="3200" b="1" kern="0" dirty="0">
                <a:solidFill>
                  <a:srgbClr val="C00000"/>
                </a:solidFill>
                <a:latin typeface="Century Gothic" pitchFamily="34" charset="0"/>
                <a:ea typeface="+mj-ea"/>
                <a:cs typeface="+mj-cs"/>
              </a:rPr>
            </a:br>
            <a:r>
              <a:rPr lang="it-IT" sz="3200" b="1" kern="0" dirty="0">
                <a:solidFill>
                  <a:srgbClr val="C00000"/>
                </a:solidFill>
                <a:latin typeface="Century Gothic" pitchFamily="34" charset="0"/>
                <a:ea typeface="+mj-ea"/>
                <a:cs typeface="+mj-cs"/>
              </a:rPr>
              <a:t>Apertura delle vie aeree</a:t>
            </a:r>
          </a:p>
        </p:txBody>
      </p:sp>
      <p:sp>
        <p:nvSpPr>
          <p:cNvPr id="93191" name="Segnaposto numero diapositiva 2"/>
          <p:cNvSpPr>
            <a:spLocks noGrp="1"/>
          </p:cNvSpPr>
          <p:nvPr>
            <p:ph type="sldNum" sz="quarter" idx="4294967295"/>
          </p:nvPr>
        </p:nvSpPr>
        <p:spPr bwMode="auto">
          <a:xfrm>
            <a:off x="3714750" y="6519863"/>
            <a:ext cx="2133600" cy="365125"/>
          </a:xfrm>
          <a:prstGeom prst="rect">
            <a:avLst/>
          </a:prstGeom>
          <a:noFill/>
          <a:ln>
            <a:miter lim="800000"/>
            <a:headEnd/>
            <a:tailEnd/>
          </a:ln>
        </p:spPr>
        <p:txBody>
          <a:bodyPr/>
          <a:lstStyle/>
          <a:p>
            <a:pPr algn="ctr" eaLnBrk="1" hangingPunct="1"/>
            <a:fld id="{606FF539-BE4F-4A55-BF1B-77EB1A3AE8AD}" type="slidenum">
              <a:rPr lang="it-IT" altLang="it-IT" sz="1400">
                <a:latin typeface="Calibri" pitchFamily="34" charset="0"/>
              </a:rPr>
              <a:pPr algn="ctr" eaLnBrk="1" hangingPunct="1"/>
              <a:t>43</a:t>
            </a:fld>
            <a:endParaRPr lang="it-IT" altLang="it-IT" sz="1400">
              <a:latin typeface="Calibri" pitchFamily="34" charset="0"/>
            </a:endParaRPr>
          </a:p>
        </p:txBody>
      </p:sp>
      <p:grpSp>
        <p:nvGrpSpPr>
          <p:cNvPr id="2" name="Gruppo 14"/>
          <p:cNvGrpSpPr>
            <a:grpSpLocks/>
          </p:cNvGrpSpPr>
          <p:nvPr/>
        </p:nvGrpSpPr>
        <p:grpSpPr bwMode="auto">
          <a:xfrm>
            <a:off x="571500" y="1219200"/>
            <a:ext cx="3667125" cy="2751138"/>
            <a:chOff x="571500" y="1219185"/>
            <a:chExt cx="3667125" cy="2751137"/>
          </a:xfrm>
        </p:grpSpPr>
        <p:pic>
          <p:nvPicPr>
            <p:cNvPr id="93194" name="Picture 4" descr="12"/>
            <p:cNvPicPr>
              <a:picLocks noChangeAspect="1" noChangeArrowheads="1"/>
            </p:cNvPicPr>
            <p:nvPr/>
          </p:nvPicPr>
          <p:blipFill>
            <a:blip r:embed="rId4" cstate="print"/>
            <a:srcRect/>
            <a:stretch>
              <a:fillRect/>
            </a:stretch>
          </p:blipFill>
          <p:spPr bwMode="auto">
            <a:xfrm>
              <a:off x="571500" y="1219185"/>
              <a:ext cx="3667125" cy="2751137"/>
            </a:xfrm>
            <a:prstGeom prst="rect">
              <a:avLst/>
            </a:prstGeom>
            <a:noFill/>
            <a:ln w="25400">
              <a:solidFill>
                <a:schemeClr val="tx1"/>
              </a:solidFill>
              <a:miter lim="800000"/>
              <a:headEnd/>
              <a:tailEnd/>
            </a:ln>
          </p:spPr>
        </p:pic>
        <p:cxnSp>
          <p:nvCxnSpPr>
            <p:cNvPr id="11" name="Connettore 1 10"/>
            <p:cNvCxnSpPr/>
            <p:nvPr/>
          </p:nvCxnSpPr>
          <p:spPr>
            <a:xfrm>
              <a:off x="928688" y="2857484"/>
              <a:ext cx="2000250"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rot="5400000">
              <a:off x="2339975" y="2271698"/>
              <a:ext cx="1116013" cy="1587"/>
            </a:xfrm>
            <a:prstGeom prst="line">
              <a:avLst/>
            </a:prstGeom>
            <a:ln w="5715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3" name="Oval 8"/>
          <p:cNvSpPr>
            <a:spLocks noChangeArrowheads="1"/>
          </p:cNvSpPr>
          <p:nvPr/>
        </p:nvSpPr>
        <p:spPr bwMode="auto">
          <a:xfrm>
            <a:off x="479425" y="3027363"/>
            <a:ext cx="1930400" cy="1058862"/>
          </a:xfrm>
          <a:prstGeom prst="ellipse">
            <a:avLst/>
          </a:prstGeom>
          <a:noFill/>
          <a:ln w="57150">
            <a:solidFill>
              <a:srgbClr val="C00000"/>
            </a:solidFill>
            <a:round/>
            <a:headEnd/>
            <a:tailEnd/>
          </a:ln>
        </p:spPr>
        <p:txBody>
          <a:bodyPr wrap="none" anchor="ctr"/>
          <a:lstStyle/>
          <a:p>
            <a:pPr eaLnBrk="1" fontAlgn="auto" hangingPunct="1">
              <a:spcBef>
                <a:spcPts val="0"/>
              </a:spcBef>
              <a:spcAft>
                <a:spcPts val="0"/>
              </a:spcAft>
              <a:defRPr/>
            </a:pPr>
            <a:endParaRPr lang="it-IT">
              <a:solidFill>
                <a:srgbClr val="C00000"/>
              </a:solidFill>
              <a:effectLst>
                <a:outerShdw blurRad="38100" dist="38100" dir="2700000" algn="tl">
                  <a:srgbClr val="000000">
                    <a:alpha val="43137"/>
                  </a:srgbClr>
                </a:outerShdw>
              </a:effectLst>
              <a:latin typeface="Century Gothic"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000"/>
                            </p:stCondLst>
                            <p:childTnLst>
                              <p:par>
                                <p:cTn id="22" presetID="16" presetClass="entr" presetSubtype="2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4"/>
          <p:cNvSpPr txBox="1">
            <a:spLocks noChangeArrowheads="1"/>
          </p:cNvSpPr>
          <p:nvPr/>
        </p:nvSpPr>
        <p:spPr bwMode="auto">
          <a:xfrm>
            <a:off x="357188" y="1285875"/>
            <a:ext cx="8316912" cy="2000250"/>
          </a:xfrm>
          <a:prstGeom prst="rect">
            <a:avLst/>
          </a:prstGeom>
          <a:noFill/>
          <a:ln w="9525">
            <a:noFill/>
            <a:miter lim="800000"/>
            <a:headEnd/>
            <a:tailEnd/>
          </a:ln>
        </p:spPr>
        <p:txBody>
          <a:bodyPr>
            <a:spAutoFit/>
          </a:bodyPr>
          <a:lstStyle/>
          <a:p>
            <a:pPr eaLnBrk="1" hangingPunct="1">
              <a:spcBef>
                <a:spcPct val="50000"/>
              </a:spcBef>
              <a:buFont typeface="Arial" pitchFamily="34" charset="0"/>
              <a:buChar char="•"/>
            </a:pPr>
            <a:r>
              <a:rPr lang="it-IT" altLang="it-IT" sz="2200" b="1">
                <a:solidFill>
                  <a:srgbClr val="002060"/>
                </a:solidFill>
                <a:latin typeface="Century Gothic" pitchFamily="34" charset="0"/>
              </a:rPr>
              <a:t> Insuffla un volume sufficiente per sollevare il torace </a:t>
            </a:r>
          </a:p>
          <a:p>
            <a:pPr eaLnBrk="1" hangingPunct="1">
              <a:spcBef>
                <a:spcPct val="50000"/>
              </a:spcBef>
              <a:buFont typeface="Arial" pitchFamily="34" charset="0"/>
              <a:buChar char="•"/>
            </a:pPr>
            <a:r>
              <a:rPr lang="it-IT" altLang="it-IT" sz="2200" b="1">
                <a:solidFill>
                  <a:srgbClr val="002060"/>
                </a:solidFill>
                <a:latin typeface="Century Gothic" pitchFamily="34" charset="0"/>
              </a:rPr>
              <a:t> DURATA: </a:t>
            </a:r>
            <a:r>
              <a:rPr lang="it-IT" altLang="it-IT" sz="2400" b="1">
                <a:solidFill>
                  <a:srgbClr val="002060"/>
                </a:solidFill>
                <a:latin typeface="Century Gothic" pitchFamily="34" charset="0"/>
              </a:rPr>
              <a:t>1</a:t>
            </a:r>
            <a:r>
              <a:rPr lang="it-IT" altLang="it-IT" sz="2200" b="1">
                <a:solidFill>
                  <a:srgbClr val="002060"/>
                </a:solidFill>
                <a:latin typeface="Century Gothic" pitchFamily="34" charset="0"/>
              </a:rPr>
              <a:t> secondo ognuna</a:t>
            </a:r>
          </a:p>
          <a:p>
            <a:pPr eaLnBrk="1" hangingPunct="1">
              <a:spcBef>
                <a:spcPct val="50000"/>
              </a:spcBef>
              <a:buFont typeface="Arial" pitchFamily="34" charset="0"/>
              <a:buChar char="•"/>
            </a:pPr>
            <a:r>
              <a:rPr lang="it-IT" altLang="it-IT" sz="2200" b="1">
                <a:solidFill>
                  <a:srgbClr val="002060"/>
                </a:solidFill>
                <a:latin typeface="Century Gothic" pitchFamily="34" charset="0"/>
              </a:rPr>
              <a:t> Lascia espirare</a:t>
            </a:r>
          </a:p>
          <a:p>
            <a:pPr eaLnBrk="1" hangingPunct="1">
              <a:spcBef>
                <a:spcPct val="50000"/>
              </a:spcBef>
              <a:buFont typeface="Arial" pitchFamily="34" charset="0"/>
              <a:buChar char="•"/>
            </a:pPr>
            <a:r>
              <a:rPr lang="it-IT" altLang="it-IT" sz="2200" b="1">
                <a:solidFill>
                  <a:srgbClr val="002060"/>
                </a:solidFill>
                <a:latin typeface="Century Gothic" pitchFamily="34" charset="0"/>
              </a:rPr>
              <a:t> Controlla l’efficacia (ESPANSIONE TORACICA)</a:t>
            </a:r>
          </a:p>
        </p:txBody>
      </p:sp>
      <p:sp>
        <p:nvSpPr>
          <p:cNvPr id="16" name="Rectangle 7"/>
          <p:cNvSpPr>
            <a:spLocks noChangeArrowheads="1"/>
          </p:cNvSpPr>
          <p:nvPr/>
        </p:nvSpPr>
        <p:spPr bwMode="auto">
          <a:xfrm>
            <a:off x="755576" y="357166"/>
            <a:ext cx="7632848" cy="549275"/>
          </a:xfrm>
          <a:prstGeom prst="rect">
            <a:avLst/>
          </a:prstGeom>
          <a:noFill/>
          <a:ln w="9525">
            <a:noFill/>
            <a:miter lim="800000"/>
            <a:headEnd/>
            <a:tailEnd/>
          </a:ln>
          <a:effectLst/>
        </p:spPr>
        <p:txBody>
          <a:bodyPr lIns="92075" tIns="46038" rIns="92075" bIns="46038"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br>
              <a:rPr lang="it-IT" sz="900" b="1" dirty="0">
                <a:ln w="11430"/>
                <a:solidFill>
                  <a:srgbClr val="C00000"/>
                </a:solidFill>
                <a:effectLst>
                  <a:outerShdw blurRad="50800" dist="39000" dir="5460000" algn="tl">
                    <a:srgbClr val="000000">
                      <a:alpha val="38000"/>
                    </a:srgbClr>
                  </a:outerShdw>
                </a:effectLst>
                <a:latin typeface="Century Gothic" pitchFamily="34" charset="0"/>
                <a:cs typeface="+mn-cs"/>
              </a:rPr>
            </a:br>
            <a:r>
              <a:rPr lang="it-IT" sz="4400" b="1" dirty="0">
                <a:ln w="11430"/>
                <a:solidFill>
                  <a:srgbClr val="C00000"/>
                </a:solidFill>
                <a:effectLst>
                  <a:outerShdw blurRad="50800" dist="39000" dir="5460000" algn="tl">
                    <a:srgbClr val="000000">
                      <a:alpha val="38000"/>
                    </a:srgbClr>
                  </a:outerShdw>
                </a:effectLst>
                <a:latin typeface="Century Gothic" pitchFamily="34" charset="0"/>
                <a:cs typeface="+mn-cs"/>
              </a:rPr>
              <a:t>Esegui 2 ventilazioni</a:t>
            </a:r>
            <a:endParaRPr lang="it-IT" sz="2800" b="1" dirty="0">
              <a:ln w="11430"/>
              <a:solidFill>
                <a:srgbClr val="C00000"/>
              </a:solidFill>
              <a:effectLst>
                <a:outerShdw blurRad="50800" dist="39000" dir="5460000" algn="tl">
                  <a:srgbClr val="000000">
                    <a:alpha val="38000"/>
                  </a:srgbClr>
                </a:outerShdw>
              </a:effectLst>
              <a:latin typeface="Century Gothic" pitchFamily="34" charset="0"/>
              <a:cs typeface="+mn-cs"/>
            </a:endParaRPr>
          </a:p>
        </p:txBody>
      </p:sp>
      <p:sp>
        <p:nvSpPr>
          <p:cNvPr id="95236" name="Segnaposto numero diapositiva 2"/>
          <p:cNvSpPr>
            <a:spLocks noGrp="1"/>
          </p:cNvSpPr>
          <p:nvPr>
            <p:ph type="sldNum" sz="quarter" idx="4294967295"/>
          </p:nvPr>
        </p:nvSpPr>
        <p:spPr bwMode="auto">
          <a:xfrm>
            <a:off x="3786188" y="6519863"/>
            <a:ext cx="2133600" cy="365125"/>
          </a:xfrm>
          <a:prstGeom prst="rect">
            <a:avLst/>
          </a:prstGeom>
          <a:noFill/>
          <a:ln>
            <a:miter lim="800000"/>
            <a:headEnd/>
            <a:tailEnd/>
          </a:ln>
        </p:spPr>
        <p:txBody>
          <a:bodyPr/>
          <a:lstStyle/>
          <a:p>
            <a:pPr algn="ctr" eaLnBrk="1" hangingPunct="1"/>
            <a:fld id="{116F510B-7568-43E0-B1B5-DFDAC47ABE8D}" type="slidenum">
              <a:rPr lang="it-IT" altLang="it-IT" sz="1400">
                <a:latin typeface="Calibri" pitchFamily="34" charset="0"/>
              </a:rPr>
              <a:pPr algn="ctr" eaLnBrk="1" hangingPunct="1"/>
              <a:t>44</a:t>
            </a:fld>
            <a:endParaRPr lang="it-IT" altLang="it-IT" sz="1400">
              <a:latin typeface="Calibri" pitchFamily="34" charset="0"/>
            </a:endParaRPr>
          </a:p>
        </p:txBody>
      </p:sp>
      <p:sp>
        <p:nvSpPr>
          <p:cNvPr id="7" name="CasellaDiTesto 6"/>
          <p:cNvSpPr txBox="1"/>
          <p:nvPr/>
        </p:nvSpPr>
        <p:spPr>
          <a:xfrm>
            <a:off x="500034" y="3538555"/>
            <a:ext cx="8352928" cy="8463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it-IT" sz="2200" b="1" dirty="0">
                <a:ln w="11430"/>
                <a:solidFill>
                  <a:srgbClr val="C00000"/>
                </a:solidFill>
                <a:latin typeface="Century Gothic" pitchFamily="34" charset="0"/>
                <a:cs typeface="+mn-cs"/>
              </a:rPr>
              <a:t>EVITA  di INSUFFLARE VOLUMI ECCESSIVI </a:t>
            </a:r>
          </a:p>
          <a:p>
            <a:pPr algn="ctr" eaLnBrk="1" fontAlgn="auto" hangingPunct="1">
              <a:spcBef>
                <a:spcPts val="0"/>
              </a:spcBef>
              <a:spcAft>
                <a:spcPts val="0"/>
              </a:spcAft>
              <a:defRPr/>
            </a:pPr>
            <a:endParaRPr lang="it-IT" sz="500" b="1" dirty="0">
              <a:ln w="11430"/>
              <a:solidFill>
                <a:srgbClr val="C00000"/>
              </a:solidFill>
              <a:latin typeface="Century Gothic" pitchFamily="34" charset="0"/>
              <a:cs typeface="+mn-cs"/>
            </a:endParaRPr>
          </a:p>
          <a:p>
            <a:pPr algn="ctr" eaLnBrk="1" fontAlgn="auto" hangingPunct="1">
              <a:spcBef>
                <a:spcPts val="0"/>
              </a:spcBef>
              <a:spcAft>
                <a:spcPts val="0"/>
              </a:spcAft>
              <a:defRPr/>
            </a:pPr>
            <a:r>
              <a:rPr lang="it-IT" sz="2200" b="1" dirty="0">
                <a:ln w="11430"/>
                <a:solidFill>
                  <a:srgbClr val="C00000"/>
                </a:solidFill>
                <a:latin typeface="Century Gothic" pitchFamily="34" charset="0"/>
                <a:cs typeface="+mn-cs"/>
              </a:rPr>
              <a:t>Un volume eccessivo comporta :</a:t>
            </a:r>
          </a:p>
        </p:txBody>
      </p:sp>
      <p:sp>
        <p:nvSpPr>
          <p:cNvPr id="95238" name="Text Box 10"/>
          <p:cNvSpPr txBox="1">
            <a:spLocks noChangeArrowheads="1"/>
          </p:cNvSpPr>
          <p:nvPr/>
        </p:nvSpPr>
        <p:spPr bwMode="auto">
          <a:xfrm>
            <a:off x="323850" y="4549775"/>
            <a:ext cx="8353425" cy="1616075"/>
          </a:xfrm>
          <a:prstGeom prst="rect">
            <a:avLst/>
          </a:prstGeom>
          <a:noFill/>
          <a:ln w="57150">
            <a:noFill/>
            <a:miter lim="800000"/>
            <a:headEnd/>
            <a:tailEnd/>
          </a:ln>
        </p:spPr>
        <p:txBody>
          <a:bodyPr>
            <a:spAutoFit/>
          </a:bodyPr>
          <a:lstStyle/>
          <a:p>
            <a:pPr marL="342900" indent="-342900" eaLnBrk="1" hangingPunct="1">
              <a:spcBef>
                <a:spcPct val="50000"/>
              </a:spcBef>
              <a:buFont typeface="Arial" pitchFamily="34" charset="0"/>
              <a:buChar char="•"/>
            </a:pPr>
            <a:r>
              <a:rPr lang="it-IT" altLang="it-IT" sz="2200" b="1">
                <a:solidFill>
                  <a:srgbClr val="002060"/>
                </a:solidFill>
                <a:latin typeface="Century Gothic" pitchFamily="34" charset="0"/>
              </a:rPr>
              <a:t>Riempimento di aria nello stomaco </a:t>
            </a:r>
            <a:r>
              <a:rPr lang="it-IT" altLang="it-IT" sz="2200" b="1" i="1">
                <a:solidFill>
                  <a:srgbClr val="002060"/>
                </a:solidFill>
                <a:latin typeface="Century Gothic" pitchFamily="34" charset="0"/>
              </a:rPr>
              <a:t>(con rischio di rigurgito, vomito e inalazione)</a:t>
            </a:r>
          </a:p>
          <a:p>
            <a:pPr marL="342900" indent="-342900" eaLnBrk="1" hangingPunct="1">
              <a:spcBef>
                <a:spcPct val="50000"/>
              </a:spcBef>
              <a:buFont typeface="Arial" pitchFamily="34" charset="0"/>
              <a:buChar char="•"/>
            </a:pPr>
            <a:r>
              <a:rPr lang="it-IT" altLang="it-IT" sz="2200" b="1">
                <a:solidFill>
                  <a:srgbClr val="002060"/>
                </a:solidFill>
                <a:latin typeface="Century Gothic" pitchFamily="34" charset="0"/>
              </a:rPr>
              <a:t>Aumento della pressione intratoracica </a:t>
            </a:r>
            <a:r>
              <a:rPr lang="it-IT" altLang="it-IT" sz="2200" b="1" i="1">
                <a:solidFill>
                  <a:srgbClr val="002060"/>
                </a:solidFill>
                <a:latin typeface="Century Gothic" pitchFamily="34" charset="0"/>
              </a:rPr>
              <a:t>(con riduzione della perfusione cardiaca)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300788" y="5113338"/>
            <a:ext cx="2843212" cy="1744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97283" name="Text Box 7"/>
          <p:cNvSpPr txBox="1">
            <a:spLocks noChangeArrowheads="1"/>
          </p:cNvSpPr>
          <p:nvPr/>
        </p:nvSpPr>
        <p:spPr bwMode="auto">
          <a:xfrm>
            <a:off x="1285875" y="4411663"/>
            <a:ext cx="6907213" cy="1446212"/>
          </a:xfrm>
          <a:prstGeom prst="rect">
            <a:avLst/>
          </a:prstGeom>
          <a:solidFill>
            <a:srgbClr val="0070C0"/>
          </a:solidFill>
          <a:ln w="57150">
            <a:noFill/>
            <a:miter lim="800000"/>
            <a:headEnd/>
            <a:tailEnd/>
          </a:ln>
        </p:spPr>
        <p:txBody>
          <a:bodyPr>
            <a:spAutoFit/>
          </a:bodyPr>
          <a:lstStyle/>
          <a:p>
            <a:pPr algn="ctr" eaLnBrk="1" hangingPunct="1">
              <a:spcBef>
                <a:spcPct val="50000"/>
              </a:spcBef>
            </a:pPr>
            <a:r>
              <a:rPr lang="it-IT" altLang="it-IT" sz="2000" b="1">
                <a:solidFill>
                  <a:schemeClr val="bg1"/>
                </a:solidFill>
                <a:latin typeface="Century Gothic" pitchFamily="34" charset="0"/>
              </a:rPr>
              <a:t>SE NON SEI SOLO, OGNI  6/7 CICLI (CIRCA 2 MINUTI)                             </a:t>
            </a:r>
            <a:r>
              <a:rPr lang="it-IT" altLang="it-IT" sz="2800" b="1" u="sng">
                <a:solidFill>
                  <a:schemeClr val="bg1"/>
                </a:solidFill>
                <a:latin typeface="Century Gothic" pitchFamily="34" charset="0"/>
              </a:rPr>
              <a:t>CAMBIO</a:t>
            </a:r>
            <a:r>
              <a:rPr lang="it-IT" altLang="it-IT" sz="2800" b="1">
                <a:solidFill>
                  <a:schemeClr val="bg1"/>
                </a:solidFill>
                <a:latin typeface="Century Gothic" pitchFamily="34" charset="0"/>
              </a:rPr>
              <a:t> OPERATORE CTE </a:t>
            </a:r>
            <a:endParaRPr lang="it-IT" altLang="it-IT" sz="2000" b="1">
              <a:solidFill>
                <a:schemeClr val="bg1"/>
              </a:solidFill>
              <a:latin typeface="Century Gothic" pitchFamily="34" charset="0"/>
            </a:endParaRPr>
          </a:p>
          <a:p>
            <a:pPr algn="ctr" eaLnBrk="1" hangingPunct="1">
              <a:spcBef>
                <a:spcPct val="50000"/>
              </a:spcBef>
            </a:pPr>
            <a:r>
              <a:rPr lang="it-IT" altLang="it-IT" sz="1600" b="1" i="1">
                <a:solidFill>
                  <a:schemeClr val="bg1"/>
                </a:solidFill>
                <a:latin typeface="Century Gothic" pitchFamily="34" charset="0"/>
              </a:rPr>
              <a:t>(DOPO 2 MINUTI, A CAUSA DELLO                                                            SFORZO FISICO, LE CTE PERDONO EFFICACIA)</a:t>
            </a:r>
            <a:endParaRPr lang="it-IT" altLang="it-IT" sz="1600" b="1" i="1" u="sng">
              <a:solidFill>
                <a:schemeClr val="bg1"/>
              </a:solidFill>
              <a:latin typeface="Century Gothic" pitchFamily="34" charset="0"/>
            </a:endParaRPr>
          </a:p>
        </p:txBody>
      </p:sp>
      <p:sp>
        <p:nvSpPr>
          <p:cNvPr id="27660" name="Text Box 12"/>
          <p:cNvSpPr txBox="1">
            <a:spLocks noChangeArrowheads="1"/>
          </p:cNvSpPr>
          <p:nvPr/>
        </p:nvSpPr>
        <p:spPr bwMode="auto">
          <a:xfrm>
            <a:off x="928662" y="1500174"/>
            <a:ext cx="7462861" cy="255454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ct val="50000"/>
              </a:spcBef>
              <a:spcAft>
                <a:spcPts val="0"/>
              </a:spcAft>
              <a:defRPr/>
            </a:pPr>
            <a:r>
              <a:rPr lang="it-IT" sz="4000" b="1" dirty="0">
                <a:ln w="11430"/>
                <a:solidFill>
                  <a:srgbClr val="0070C0"/>
                </a:solidFill>
                <a:effectLst>
                  <a:outerShdw blurRad="50800" dist="39000" dir="5460000" algn="tl">
                    <a:srgbClr val="000000">
                      <a:alpha val="38000"/>
                    </a:srgbClr>
                  </a:outerShdw>
                </a:effectLst>
                <a:latin typeface="Century Gothic" pitchFamily="34" charset="0"/>
                <a:cs typeface="+mn-cs"/>
              </a:rPr>
              <a:t>Rapporto  CTE / Ventilazioni</a:t>
            </a:r>
          </a:p>
          <a:p>
            <a:pPr algn="ctr" eaLnBrk="1" fontAlgn="auto" hangingPunct="1">
              <a:spcBef>
                <a:spcPct val="50000"/>
              </a:spcBef>
              <a:spcAft>
                <a:spcPts val="0"/>
              </a:spcAft>
              <a:defRPr/>
            </a:pPr>
            <a:r>
              <a:rPr lang="it-IT" sz="8000" b="1" dirty="0">
                <a:ln w="11430"/>
                <a:solidFill>
                  <a:srgbClr val="0070C0"/>
                </a:solidFill>
                <a:effectLst>
                  <a:outerShdw blurRad="50800" dist="39000" dir="5460000" algn="tl">
                    <a:srgbClr val="000000">
                      <a:alpha val="38000"/>
                    </a:srgbClr>
                  </a:outerShdw>
                </a:effectLst>
                <a:latin typeface="Century Gothic" pitchFamily="34" charset="0"/>
                <a:cs typeface="+mn-cs"/>
              </a:rPr>
              <a:t>30 : 2</a:t>
            </a:r>
          </a:p>
        </p:txBody>
      </p:sp>
      <p:sp>
        <p:nvSpPr>
          <p:cNvPr id="97285" name="Segnaposto numero diapositiva 19"/>
          <p:cNvSpPr>
            <a:spLocks noGrp="1"/>
          </p:cNvSpPr>
          <p:nvPr>
            <p:ph type="sldNum" sz="quarter" idx="4294967295"/>
          </p:nvPr>
        </p:nvSpPr>
        <p:spPr bwMode="auto">
          <a:xfrm>
            <a:off x="2987675" y="6519863"/>
            <a:ext cx="3671888" cy="365125"/>
          </a:xfrm>
          <a:prstGeom prst="rect">
            <a:avLst/>
          </a:prstGeom>
          <a:noFill/>
          <a:ln>
            <a:miter lim="800000"/>
            <a:headEnd/>
            <a:tailEnd/>
          </a:ln>
        </p:spPr>
        <p:txBody>
          <a:bodyPr/>
          <a:lstStyle/>
          <a:p>
            <a:pPr algn="ctr" eaLnBrk="1" hangingPunct="1"/>
            <a:fld id="{8CEA7D28-A5B9-4D21-A7FD-BFC9281F1FFC}" type="slidenum">
              <a:rPr lang="it-IT" altLang="it-IT" sz="1400">
                <a:latin typeface="Calibri" pitchFamily="34" charset="0"/>
              </a:rPr>
              <a:pPr algn="ctr" eaLnBrk="1" hangingPunct="1"/>
              <a:t>45</a:t>
            </a:fld>
            <a:endParaRPr lang="it-IT" altLang="it-IT" sz="1400">
              <a:latin typeface="Calibri" pitchFamily="34" charset="0"/>
            </a:endParaRPr>
          </a:p>
        </p:txBody>
      </p:sp>
      <p:sp>
        <p:nvSpPr>
          <p:cNvPr id="21"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Rianimazione Cardio-Polmonare - RCP</a:t>
            </a: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4"/>
          <p:cNvSpPr>
            <a:spLocks noChangeArrowheads="1"/>
          </p:cNvSpPr>
          <p:nvPr/>
        </p:nvSpPr>
        <p:spPr bwMode="auto">
          <a:xfrm>
            <a:off x="611560" y="1196752"/>
            <a:ext cx="7897813" cy="837152"/>
          </a:xfrm>
          <a:prstGeom prst="rect">
            <a:avLst/>
          </a:prstGeom>
          <a:noFill/>
          <a:ln w="12700">
            <a:noFill/>
            <a:miter lim="800000"/>
            <a:headEnd/>
            <a:tailEnd/>
          </a:ln>
          <a:effectLst/>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lnSpc>
                <a:spcPct val="85000"/>
              </a:lnSpc>
              <a:spcBef>
                <a:spcPct val="80000"/>
              </a:spcBef>
              <a:spcAft>
                <a:spcPts val="0"/>
              </a:spcAft>
              <a:buClr>
                <a:srgbClr val="FF9900"/>
              </a:buClr>
              <a:buFont typeface="Wingdings" pitchFamily="2" charset="2"/>
              <a:buNone/>
              <a:defRPr/>
            </a:pPr>
            <a:r>
              <a:rPr lang="it-IT" sz="3200" b="1" dirty="0">
                <a:ln w="11430"/>
                <a:solidFill>
                  <a:srgbClr val="0070C0"/>
                </a:solidFill>
                <a:effectLst>
                  <a:outerShdw blurRad="50800" dist="39000" dir="5460000" algn="tl">
                    <a:srgbClr val="000000">
                      <a:alpha val="38000"/>
                    </a:srgbClr>
                  </a:outerShdw>
                </a:effectLst>
                <a:latin typeface="Century Gothic" pitchFamily="34" charset="0"/>
                <a:cs typeface="+mn-cs"/>
              </a:rPr>
              <a:t>SE DISPONIBILI UTILIZZA GLI  ATTENUATORI DI ENERGIA</a:t>
            </a:r>
          </a:p>
        </p:txBody>
      </p:sp>
      <p:sp>
        <p:nvSpPr>
          <p:cNvPr id="17" name="Text Box 16"/>
          <p:cNvSpPr txBox="1">
            <a:spLocks noChangeArrowheads="1"/>
          </p:cNvSpPr>
          <p:nvPr/>
        </p:nvSpPr>
        <p:spPr bwMode="auto">
          <a:xfrm>
            <a:off x="611560" y="4077072"/>
            <a:ext cx="7713662" cy="1200329"/>
          </a:xfrm>
          <a:prstGeom prst="rect">
            <a:avLst/>
          </a:prstGeom>
          <a:noFill/>
          <a:ln>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it-IT" sz="2400" b="1" i="1" dirty="0">
                <a:ln w="11430"/>
                <a:solidFill>
                  <a:srgbClr val="FF0000"/>
                </a:solidFill>
                <a:effectLst>
                  <a:outerShdw blurRad="50800" dist="39000" dir="5460000" algn="tl">
                    <a:srgbClr val="000000">
                      <a:alpha val="38000"/>
                    </a:srgbClr>
                  </a:outerShdw>
                </a:effectLst>
                <a:latin typeface="Century Gothic" pitchFamily="34" charset="0"/>
                <a:cs typeface="+mn-cs"/>
              </a:rPr>
              <a:t>È CONSENTITO L’UTILIZZO DELLE PLACCHE ADESIVE DA ADULTI </a:t>
            </a:r>
            <a:r>
              <a:rPr lang="it-IT" sz="2400" b="1" i="1" u="sng" dirty="0">
                <a:ln w="11430"/>
                <a:solidFill>
                  <a:srgbClr val="FF0000"/>
                </a:solidFill>
                <a:effectLst>
                  <a:outerShdw blurRad="50800" dist="39000" dir="5460000" algn="tl">
                    <a:srgbClr val="000000">
                      <a:alpha val="38000"/>
                    </a:srgbClr>
                  </a:outerShdw>
                </a:effectLst>
                <a:latin typeface="Century Gothic" pitchFamily="34" charset="0"/>
                <a:cs typeface="+mn-cs"/>
              </a:rPr>
              <a:t>SOLO</a:t>
            </a:r>
            <a:r>
              <a:rPr lang="it-IT" sz="2400" b="1" i="1" dirty="0">
                <a:ln w="11430"/>
                <a:solidFill>
                  <a:srgbClr val="FF0000"/>
                </a:solidFill>
                <a:effectLst>
                  <a:outerShdw blurRad="50800" dist="39000" dir="5460000" algn="tl">
                    <a:srgbClr val="000000">
                      <a:alpha val="38000"/>
                    </a:srgbClr>
                  </a:outerShdw>
                </a:effectLst>
                <a:latin typeface="Century Gothic" pitchFamily="34" charset="0"/>
                <a:cs typeface="+mn-cs"/>
              </a:rPr>
              <a:t> NEL CASO IN CUI NON SI DISPONGA DI QUELLE PEDIATRICHE</a:t>
            </a:r>
          </a:p>
        </p:txBody>
      </p:sp>
      <p:sp>
        <p:nvSpPr>
          <p:cNvPr id="99332" name="Text Box 18"/>
          <p:cNvSpPr txBox="1">
            <a:spLocks noChangeArrowheads="1"/>
          </p:cNvSpPr>
          <p:nvPr/>
        </p:nvSpPr>
        <p:spPr bwMode="auto">
          <a:xfrm>
            <a:off x="755650" y="2492375"/>
            <a:ext cx="7713663" cy="1201738"/>
          </a:xfrm>
          <a:prstGeom prst="rect">
            <a:avLst/>
          </a:prstGeom>
          <a:noFill/>
          <a:ln w="57150">
            <a:noFill/>
            <a:miter lim="800000"/>
            <a:headEnd/>
            <a:tailEnd/>
          </a:ln>
        </p:spPr>
        <p:txBody>
          <a:bodyPr>
            <a:spAutoFit/>
          </a:bodyPr>
          <a:lstStyle/>
          <a:p>
            <a:pPr algn="ctr" eaLnBrk="1" hangingPunct="1">
              <a:spcBef>
                <a:spcPct val="50000"/>
              </a:spcBef>
            </a:pPr>
            <a:r>
              <a:rPr lang="it-IT" altLang="it-IT" sz="2400" b="1" i="1">
                <a:solidFill>
                  <a:srgbClr val="002060"/>
                </a:solidFill>
                <a:latin typeface="Century Gothic" pitchFamily="34" charset="0"/>
              </a:rPr>
              <a:t>L’UTILIZZO DELLE PLACCHE ADESIVE PEDIATRICHE E’ INDICATO su BAMBINI fino a 8 ANNI di età                                        e con un PESO NON SUPERIORE ai 25 Kg.</a:t>
            </a:r>
          </a:p>
        </p:txBody>
      </p:sp>
      <p:sp>
        <p:nvSpPr>
          <p:cNvPr id="99333" name="Segnaposto numero diapositiva 18"/>
          <p:cNvSpPr>
            <a:spLocks noGrp="1"/>
          </p:cNvSpPr>
          <p:nvPr>
            <p:ph type="sldNum" sz="quarter" idx="4294967295"/>
          </p:nvPr>
        </p:nvSpPr>
        <p:spPr bwMode="auto">
          <a:xfrm>
            <a:off x="1835150" y="6519863"/>
            <a:ext cx="3673475" cy="365125"/>
          </a:xfrm>
          <a:prstGeom prst="rect">
            <a:avLst/>
          </a:prstGeom>
          <a:noFill/>
          <a:ln>
            <a:miter lim="800000"/>
            <a:headEnd/>
            <a:tailEnd/>
          </a:ln>
        </p:spPr>
        <p:txBody>
          <a:bodyPr/>
          <a:lstStyle/>
          <a:p>
            <a:pPr algn="r" eaLnBrk="1" hangingPunct="1"/>
            <a:fld id="{BC7A9505-B38E-43AE-AC67-AF72BDCFEB8D}" type="slidenum">
              <a:rPr lang="it-IT" altLang="it-IT" sz="1400">
                <a:latin typeface="Calibri" pitchFamily="34" charset="0"/>
              </a:rPr>
              <a:pPr algn="r" eaLnBrk="1" hangingPunct="1"/>
              <a:t>46</a:t>
            </a:fld>
            <a:endParaRPr lang="it-IT" altLang="it-IT" sz="1400">
              <a:latin typeface="Calibri" pitchFamily="34" charset="0"/>
            </a:endParaRPr>
          </a:p>
        </p:txBody>
      </p:sp>
      <p:sp>
        <p:nvSpPr>
          <p:cNvPr id="20"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Utilizzo del DAE in età Pediatrica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asellaDiTesto 18"/>
          <p:cNvSpPr txBox="1">
            <a:spLocks noChangeArrowheads="1"/>
          </p:cNvSpPr>
          <p:nvPr/>
        </p:nvSpPr>
        <p:spPr bwMode="auto">
          <a:xfrm>
            <a:off x="506413" y="5181600"/>
            <a:ext cx="8208962" cy="461963"/>
          </a:xfrm>
          <a:prstGeom prst="rect">
            <a:avLst/>
          </a:prstGeom>
          <a:noFill/>
          <a:ln w="9525">
            <a:noFill/>
            <a:miter lim="800000"/>
            <a:headEnd/>
            <a:tailEnd/>
          </a:ln>
        </p:spPr>
        <p:txBody>
          <a:bodyPr>
            <a:spAutoFit/>
          </a:bodyPr>
          <a:lstStyle/>
          <a:p>
            <a:pPr algn="ctr" eaLnBrk="1" hangingPunct="1"/>
            <a:r>
              <a:rPr lang="it-IT" altLang="it-IT" sz="2400" b="1">
                <a:latin typeface="Century Gothic" pitchFamily="34" charset="0"/>
              </a:rPr>
              <a:t>RIDURRE AL MINIMO LE INTERRUZIONI DELLE CTE </a:t>
            </a:r>
          </a:p>
        </p:txBody>
      </p:sp>
      <p:grpSp>
        <p:nvGrpSpPr>
          <p:cNvPr id="101379" name="Gruppo 1"/>
          <p:cNvGrpSpPr>
            <a:grpSpLocks/>
          </p:cNvGrpSpPr>
          <p:nvPr/>
        </p:nvGrpSpPr>
        <p:grpSpPr bwMode="auto">
          <a:xfrm>
            <a:off x="755650" y="1835150"/>
            <a:ext cx="2794000" cy="2889250"/>
            <a:chOff x="755650" y="1835150"/>
            <a:chExt cx="2794000" cy="2889250"/>
          </a:xfrm>
        </p:grpSpPr>
        <p:pic>
          <p:nvPicPr>
            <p:cNvPr id="101384" name="Picture 17" descr="PA030011"/>
            <p:cNvPicPr>
              <a:picLocks noChangeAspect="1" noChangeArrowheads="1"/>
            </p:cNvPicPr>
            <p:nvPr/>
          </p:nvPicPr>
          <p:blipFill>
            <a:blip r:embed="rId3" cstate="print"/>
            <a:srcRect/>
            <a:stretch>
              <a:fillRect/>
            </a:stretch>
          </p:blipFill>
          <p:spPr bwMode="auto">
            <a:xfrm>
              <a:off x="755650" y="1835150"/>
              <a:ext cx="2794000" cy="2889250"/>
            </a:xfrm>
            <a:prstGeom prst="rect">
              <a:avLst/>
            </a:prstGeom>
            <a:noFill/>
            <a:ln w="9525">
              <a:noFill/>
              <a:miter lim="800000"/>
              <a:headEnd/>
              <a:tailEnd/>
            </a:ln>
          </p:spPr>
        </p:pic>
        <p:cxnSp>
          <p:nvCxnSpPr>
            <p:cNvPr id="3" name="Connettore 2 2"/>
            <p:cNvCxnSpPr/>
            <p:nvPr/>
          </p:nvCxnSpPr>
          <p:spPr bwMode="auto">
            <a:xfrm>
              <a:off x="2000250" y="3071813"/>
              <a:ext cx="571500" cy="71437"/>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bwMode="auto">
            <a:xfrm>
              <a:off x="1635125" y="3292475"/>
              <a:ext cx="1079500" cy="708025"/>
            </a:xfrm>
            <a:prstGeom prst="rect">
              <a:avLst/>
            </a:prstGeom>
            <a:noFill/>
          </p:spPr>
          <p:txBody>
            <a:bodyPr>
              <a:spAutoFit/>
            </a:bodyPr>
            <a:lstStyle/>
            <a:p>
              <a:pPr algn="ctr" eaLnBrk="1" fontAlgn="auto" hangingPunct="1">
                <a:spcBef>
                  <a:spcPts val="0"/>
                </a:spcBef>
                <a:spcAft>
                  <a:spcPts val="0"/>
                </a:spcAft>
                <a:defRPr/>
              </a:pPr>
              <a:r>
                <a:rPr lang="it-IT" sz="2000" b="1" dirty="0">
                  <a:solidFill>
                    <a:srgbClr val="FF0000"/>
                  </a:solidFill>
                  <a:effectLst>
                    <a:outerShdw blurRad="38100" dist="38100" dir="2700000" algn="tl">
                      <a:srgbClr val="000000">
                        <a:alpha val="43137"/>
                      </a:srgbClr>
                    </a:outerShdw>
                  </a:effectLst>
                  <a:latin typeface="+mn-lt"/>
                  <a:cs typeface="+mn-cs"/>
                </a:rPr>
                <a:t>Almeno 3 cm</a:t>
              </a:r>
            </a:p>
          </p:txBody>
        </p:sp>
      </p:grpSp>
      <p:sp>
        <p:nvSpPr>
          <p:cNvPr id="101380" name="Segnaposto numero diapositiva 22"/>
          <p:cNvSpPr>
            <a:spLocks noGrp="1"/>
          </p:cNvSpPr>
          <p:nvPr>
            <p:ph type="sldNum" sz="quarter" idx="4294967295"/>
          </p:nvPr>
        </p:nvSpPr>
        <p:spPr bwMode="auto">
          <a:xfrm>
            <a:off x="1835150" y="6519863"/>
            <a:ext cx="3673475" cy="365125"/>
          </a:xfrm>
          <a:prstGeom prst="rect">
            <a:avLst/>
          </a:prstGeom>
          <a:noFill/>
          <a:ln>
            <a:miter lim="800000"/>
            <a:headEnd/>
            <a:tailEnd/>
          </a:ln>
        </p:spPr>
        <p:txBody>
          <a:bodyPr/>
          <a:lstStyle/>
          <a:p>
            <a:pPr algn="r" eaLnBrk="1" hangingPunct="1"/>
            <a:fld id="{6DCBED4E-8DDD-4AFA-A152-B6957CD59E74}" type="slidenum">
              <a:rPr lang="it-IT" altLang="it-IT" sz="1400">
                <a:latin typeface="Calibri" pitchFamily="34" charset="0"/>
              </a:rPr>
              <a:pPr algn="r" eaLnBrk="1" hangingPunct="1"/>
              <a:t>47</a:t>
            </a:fld>
            <a:endParaRPr lang="it-IT" altLang="it-IT" sz="1400">
              <a:latin typeface="Calibri" pitchFamily="34" charset="0"/>
            </a:endParaRPr>
          </a:p>
        </p:txBody>
      </p:sp>
      <p:sp>
        <p:nvSpPr>
          <p:cNvPr id="24"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Utilizzo del DAE in età Pediatrica</a:t>
            </a:r>
          </a:p>
        </p:txBody>
      </p:sp>
      <p:sp>
        <p:nvSpPr>
          <p:cNvPr id="25" name="Rectangle 2"/>
          <p:cNvSpPr>
            <a:spLocks noChangeArrowheads="1"/>
          </p:cNvSpPr>
          <p:nvPr/>
        </p:nvSpPr>
        <p:spPr bwMode="auto">
          <a:xfrm>
            <a:off x="1014933" y="836712"/>
            <a:ext cx="7229475" cy="470898"/>
          </a:xfrm>
          <a:prstGeom prst="rect">
            <a:avLst/>
          </a:prstGeom>
          <a:noFill/>
          <a:ln>
            <a:noFill/>
          </a:ln>
        </p:spPr>
        <p:txBody>
          <a:bodyPr lIns="0" tIns="0" rIns="0" bIns="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lnSpc>
                <a:spcPct val="90000"/>
              </a:lnSpc>
              <a:spcBef>
                <a:spcPts val="0"/>
              </a:spcBef>
              <a:spcAft>
                <a:spcPts val="0"/>
              </a:spcAft>
              <a:defRPr/>
            </a:pPr>
            <a:br>
              <a:rPr lang="it-IT" sz="1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br>
            <a:r>
              <a:rPr lang="it-IT"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t>POSIZIONE DELLE PLACCHE ADESIVE</a:t>
            </a:r>
            <a:endParaRPr lang="it-IT"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endParaRPr>
          </a:p>
        </p:txBody>
      </p:sp>
      <p:sp>
        <p:nvSpPr>
          <p:cNvPr id="101383" name="Rectangle 4"/>
          <p:cNvSpPr>
            <a:spLocks noChangeArrowheads="1"/>
          </p:cNvSpPr>
          <p:nvPr/>
        </p:nvSpPr>
        <p:spPr bwMode="auto">
          <a:xfrm>
            <a:off x="3714750" y="2071688"/>
            <a:ext cx="4930775" cy="2200275"/>
          </a:xfrm>
          <a:prstGeom prst="rect">
            <a:avLst/>
          </a:prstGeom>
          <a:noFill/>
          <a:ln w="9525">
            <a:noFill/>
            <a:miter lim="800000"/>
            <a:headEnd/>
            <a:tailEnd/>
          </a:ln>
        </p:spPr>
        <p:txBody>
          <a:bodyPr lIns="0" tIns="0" rIns="0" bIns="0" anchor="ctr">
            <a:spAutoFit/>
          </a:bodyPr>
          <a:lstStyle/>
          <a:p>
            <a:pPr marL="342900" indent="-342900">
              <a:lnSpc>
                <a:spcPct val="95000"/>
              </a:lnSpc>
              <a:spcBef>
                <a:spcPct val="80000"/>
              </a:spcBef>
              <a:buClr>
                <a:srgbClr val="FF9900"/>
              </a:buClr>
            </a:pPr>
            <a:r>
              <a:rPr lang="it-IT" altLang="it-IT" sz="2200" b="1">
                <a:solidFill>
                  <a:srgbClr val="002060"/>
                </a:solidFill>
                <a:latin typeface="Century Gothic" pitchFamily="34" charset="0"/>
              </a:rPr>
              <a:t>DESTRA:                                                     sotto la clavicola destra,                       a lato dello sterno</a:t>
            </a:r>
            <a:endParaRPr lang="ar-SA" altLang="it-IT" sz="2200" b="1">
              <a:solidFill>
                <a:srgbClr val="002060"/>
              </a:solidFill>
              <a:latin typeface="Century Gothic" pitchFamily="34" charset="0"/>
            </a:endParaRPr>
          </a:p>
          <a:p>
            <a:pPr marL="342900" indent="-342900">
              <a:lnSpc>
                <a:spcPct val="95000"/>
              </a:lnSpc>
              <a:spcBef>
                <a:spcPct val="80000"/>
              </a:spcBef>
              <a:buClr>
                <a:srgbClr val="FF9900"/>
              </a:buClr>
            </a:pPr>
            <a:r>
              <a:rPr lang="it-IT" altLang="it-IT" sz="2200" b="1">
                <a:solidFill>
                  <a:srgbClr val="002060"/>
                </a:solidFill>
                <a:latin typeface="Century Gothic" pitchFamily="34" charset="0"/>
              </a:rPr>
              <a:t>SINISTRA: centro della piastra sulla linea  </a:t>
            </a:r>
            <a:r>
              <a:rPr lang="it-IT" altLang="it-IT" sz="2200" b="1" u="sng">
                <a:solidFill>
                  <a:srgbClr val="002060"/>
                </a:solidFill>
                <a:latin typeface="Century Gothic" pitchFamily="34" charset="0"/>
              </a:rPr>
              <a:t>ascellare media </a:t>
            </a:r>
            <a:r>
              <a:rPr lang="it-IT" altLang="it-IT" sz="2200" b="1">
                <a:solidFill>
                  <a:srgbClr val="002060"/>
                </a:solidFill>
                <a:latin typeface="Century Gothic" pitchFamily="34" charset="0"/>
              </a:rPr>
              <a:t>all’altezza del  5° spazio intercostale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Gruppo 4"/>
          <p:cNvGrpSpPr>
            <a:grpSpLocks/>
          </p:cNvGrpSpPr>
          <p:nvPr/>
        </p:nvGrpSpPr>
        <p:grpSpPr bwMode="auto">
          <a:xfrm>
            <a:off x="1785938" y="1571625"/>
            <a:ext cx="5786437" cy="3357563"/>
            <a:chOff x="3448050" y="2184400"/>
            <a:chExt cx="4392278" cy="2516184"/>
          </a:xfrm>
        </p:grpSpPr>
        <p:pic>
          <p:nvPicPr>
            <p:cNvPr id="103430" name="Picture 3"/>
            <p:cNvPicPr>
              <a:picLocks noChangeAspect="1" noChangeArrowheads="1"/>
            </p:cNvPicPr>
            <p:nvPr/>
          </p:nvPicPr>
          <p:blipFill>
            <a:blip r:embed="rId3" cstate="print"/>
            <a:srcRect/>
            <a:stretch>
              <a:fillRect/>
            </a:stretch>
          </p:blipFill>
          <p:spPr bwMode="auto">
            <a:xfrm>
              <a:off x="3448050" y="2184400"/>
              <a:ext cx="2247900" cy="2489200"/>
            </a:xfrm>
            <a:prstGeom prst="rect">
              <a:avLst/>
            </a:prstGeom>
            <a:noFill/>
            <a:ln w="9525">
              <a:noFill/>
              <a:miter lim="800000"/>
              <a:headEnd/>
              <a:tailEnd/>
            </a:ln>
          </p:spPr>
        </p:pic>
        <p:pic>
          <p:nvPicPr>
            <p:cNvPr id="103431" name="Picture 4"/>
            <p:cNvPicPr>
              <a:picLocks noChangeAspect="1" noChangeArrowheads="1"/>
            </p:cNvPicPr>
            <p:nvPr/>
          </p:nvPicPr>
          <p:blipFill>
            <a:blip r:embed="rId4" cstate="print"/>
            <a:srcRect/>
            <a:stretch>
              <a:fillRect/>
            </a:stretch>
          </p:blipFill>
          <p:spPr bwMode="auto">
            <a:xfrm>
              <a:off x="5643570" y="2212984"/>
              <a:ext cx="2196758" cy="2487600"/>
            </a:xfrm>
            <a:prstGeom prst="rect">
              <a:avLst/>
            </a:prstGeom>
            <a:noFill/>
            <a:ln w="9525">
              <a:noFill/>
              <a:miter lim="800000"/>
              <a:headEnd/>
              <a:tailEnd/>
            </a:ln>
          </p:spPr>
        </p:pic>
      </p:grpSp>
      <p:sp>
        <p:nvSpPr>
          <p:cNvPr id="6"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Utilizzo del DAE in età Pediatrica</a:t>
            </a:r>
          </a:p>
        </p:txBody>
      </p:sp>
      <p:sp>
        <p:nvSpPr>
          <p:cNvPr id="7" name="Rectangle 2"/>
          <p:cNvSpPr>
            <a:spLocks noChangeArrowheads="1"/>
          </p:cNvSpPr>
          <p:nvPr/>
        </p:nvSpPr>
        <p:spPr bwMode="auto">
          <a:xfrm>
            <a:off x="1014933" y="836712"/>
            <a:ext cx="7229475" cy="470898"/>
          </a:xfrm>
          <a:prstGeom prst="rect">
            <a:avLst/>
          </a:prstGeom>
          <a:noFill/>
          <a:ln>
            <a:noFill/>
          </a:ln>
        </p:spPr>
        <p:txBody>
          <a:bodyPr lIns="0" tIns="0" rIns="0" bIns="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lnSpc>
                <a:spcPct val="90000"/>
              </a:lnSpc>
              <a:spcBef>
                <a:spcPts val="0"/>
              </a:spcBef>
              <a:spcAft>
                <a:spcPts val="0"/>
              </a:spcAft>
              <a:defRPr/>
            </a:pPr>
            <a:br>
              <a:rPr lang="it-IT" sz="1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br>
            <a:r>
              <a:rPr lang="it-IT"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rPr>
              <a:t>POSIZIONE DELLE PLACCHE ADESIVE</a:t>
            </a:r>
            <a:endParaRPr lang="it-IT"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cs typeface="+mn-cs"/>
            </a:endParaRPr>
          </a:p>
        </p:txBody>
      </p:sp>
      <p:sp>
        <p:nvSpPr>
          <p:cNvPr id="8" name="CasellaDiTesto 7"/>
          <p:cNvSpPr txBox="1"/>
          <p:nvPr/>
        </p:nvSpPr>
        <p:spPr>
          <a:xfrm>
            <a:off x="285720" y="5072074"/>
            <a:ext cx="8501122" cy="642942"/>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it-IT" sz="2400" b="1" dirty="0">
                <a:solidFill>
                  <a:srgbClr val="002060"/>
                </a:solidFill>
                <a:latin typeface="Century Gothic" pitchFamily="34" charset="0"/>
                <a:cs typeface="+mn-cs"/>
              </a:rPr>
              <a:t>Se la distanza fra le due placche è inferiore ai 3 cm, considera la posizione </a:t>
            </a:r>
            <a:r>
              <a:rPr lang="it-IT" sz="2400" b="1" dirty="0" err="1">
                <a:solidFill>
                  <a:srgbClr val="002060"/>
                </a:solidFill>
                <a:latin typeface="Century Gothic" pitchFamily="34" charset="0"/>
                <a:cs typeface="+mn-cs"/>
              </a:rPr>
              <a:t>antero-posteriore</a:t>
            </a:r>
            <a:endParaRPr lang="it-IT" sz="2400" b="1" dirty="0">
              <a:solidFill>
                <a:srgbClr val="002060"/>
              </a:solidFill>
              <a:latin typeface="Century Gothic" pitchFamily="34" charset="0"/>
              <a:cs typeface="+mn-cs"/>
            </a:endParaRPr>
          </a:p>
          <a:p>
            <a:pPr algn="ctr" eaLnBrk="1" fontAlgn="auto" hangingPunct="1">
              <a:spcBef>
                <a:spcPts val="0"/>
              </a:spcBef>
              <a:spcAft>
                <a:spcPts val="0"/>
              </a:spcAft>
              <a:defRPr/>
            </a:pPr>
            <a:r>
              <a:rPr lang="it-IT" sz="2000" b="1" dirty="0">
                <a:solidFill>
                  <a:srgbClr val="002060"/>
                </a:solidFill>
                <a:latin typeface="Century Gothic" pitchFamily="34" charset="0"/>
                <a:cs typeface="+mn-cs"/>
              </a:rPr>
              <a:t> (una placca al centro del torace e l’altra sulle scapole).</a:t>
            </a:r>
          </a:p>
          <a:p>
            <a:pPr algn="ctr" eaLnBrk="1" fontAlgn="auto" hangingPunct="1">
              <a:spcBef>
                <a:spcPts val="0"/>
              </a:spcBef>
              <a:spcAft>
                <a:spcPts val="0"/>
              </a:spcAft>
              <a:buFont typeface="Arial" pitchFamily="34" charset="0"/>
              <a:buNone/>
              <a:defRPr/>
            </a:pPr>
            <a:endParaRPr lang="it-IT" sz="2400" b="1" spc="50" dirty="0">
              <a:ln w="11430"/>
              <a:solidFill>
                <a:srgbClr val="002060"/>
              </a:solidFill>
              <a:latin typeface="Century Gothic" pitchFamily="34" charset="0"/>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www.designcontest.com/blog/wp-content/uploads/2011/12/Question-Mark-Man.jpg"/>
          <p:cNvPicPr>
            <a:picLocks noChangeAspect="1" noChangeArrowheads="1"/>
          </p:cNvPicPr>
          <p:nvPr/>
        </p:nvPicPr>
        <p:blipFill>
          <a:blip r:embed="rId2" cstate="print"/>
          <a:srcRect/>
          <a:stretch>
            <a:fillRect/>
          </a:stretch>
        </p:blipFill>
        <p:spPr bwMode="auto">
          <a:xfrm>
            <a:off x="2214563" y="1071563"/>
            <a:ext cx="4929187" cy="4929187"/>
          </a:xfrm>
          <a:prstGeom prst="rect">
            <a:avLst/>
          </a:prstGeom>
          <a:noFill/>
          <a:ln w="9525">
            <a:noFill/>
            <a:miter lim="800000"/>
            <a:headEnd/>
            <a:tailEnd/>
          </a:ln>
        </p:spPr>
      </p:pic>
      <p:sp>
        <p:nvSpPr>
          <p:cNvPr id="105475" name="Segnaposto numero diapositiva 22"/>
          <p:cNvSpPr txBox="1">
            <a:spLocks/>
          </p:cNvSpPr>
          <p:nvPr/>
        </p:nvSpPr>
        <p:spPr bwMode="auto">
          <a:xfrm>
            <a:off x="1835150" y="6519863"/>
            <a:ext cx="3673475" cy="365125"/>
          </a:xfrm>
          <a:prstGeom prst="rect">
            <a:avLst/>
          </a:prstGeom>
          <a:noFill/>
          <a:ln w="9525">
            <a:noFill/>
            <a:miter lim="800000"/>
            <a:headEnd/>
            <a:tailEnd/>
          </a:ln>
        </p:spPr>
        <p:txBody>
          <a:bodyPr/>
          <a:lstStyle/>
          <a:p>
            <a:pPr algn="r" eaLnBrk="1" hangingPunct="1"/>
            <a:fld id="{EFFB53E4-9EAA-4534-A4E7-9D1E7CB8AAF1}" type="slidenum">
              <a:rPr lang="it-IT" altLang="it-IT" sz="1400">
                <a:latin typeface="Calibri" pitchFamily="34" charset="0"/>
              </a:rPr>
              <a:pPr algn="r" eaLnBrk="1" hangingPunct="1"/>
              <a:t>49</a:t>
            </a:fld>
            <a:endParaRPr lang="it-IT" altLang="it-IT" sz="140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Segnaposto contenuto 4"/>
          <p:cNvPicPr>
            <a:picLocks noGrp="1" noChangeAspect="1"/>
          </p:cNvPicPr>
          <p:nvPr>
            <p:ph idx="4294967295"/>
          </p:nvPr>
        </p:nvPicPr>
        <p:blipFill>
          <a:blip r:embed="rId3" cstate="print"/>
          <a:srcRect/>
          <a:stretch>
            <a:fillRect/>
          </a:stretch>
        </p:blipFill>
        <p:spPr bwMode="auto">
          <a:xfrm>
            <a:off x="971550" y="1412875"/>
            <a:ext cx="7272338" cy="4090988"/>
          </a:xfrm>
          <a:prstGeom prst="rect">
            <a:avLst/>
          </a:prstGeom>
          <a:noFill/>
          <a:ln>
            <a:miter lim="800000"/>
            <a:headEnd/>
            <a:tailEnd/>
          </a:ln>
        </p:spPr>
      </p:pic>
      <p:sp>
        <p:nvSpPr>
          <p:cNvPr id="16387" name="Rettangolo 2"/>
          <p:cNvSpPr>
            <a:spLocks noChangeArrowheads="1"/>
          </p:cNvSpPr>
          <p:nvPr/>
        </p:nvSpPr>
        <p:spPr bwMode="auto">
          <a:xfrm>
            <a:off x="1196975" y="115888"/>
            <a:ext cx="6821488" cy="1508125"/>
          </a:xfrm>
          <a:prstGeom prst="rect">
            <a:avLst/>
          </a:prstGeom>
          <a:noFill/>
          <a:ln w="9525">
            <a:noFill/>
            <a:miter lim="800000"/>
            <a:headEnd/>
            <a:tailEnd/>
          </a:ln>
        </p:spPr>
        <p:txBody>
          <a:bodyPr>
            <a:spAutoFit/>
          </a:bodyPr>
          <a:lstStyle/>
          <a:p>
            <a:pPr algn="ctr" eaLnBrk="1" hangingPunct="1"/>
            <a:r>
              <a:rPr lang="it-IT" altLang="it-IT" sz="3200" b="1">
                <a:solidFill>
                  <a:srgbClr val="FF0000"/>
                </a:solidFill>
                <a:latin typeface="Century Gothic" pitchFamily="34" charset="0"/>
              </a:rPr>
              <a:t>Le numerazioni precedenti sostituite dal «UNO UNO DUE» </a:t>
            </a:r>
            <a:r>
              <a:rPr lang="it-IT" altLang="it-IT" sz="2800" b="1">
                <a:solidFill>
                  <a:schemeClr val="tx2"/>
                </a:solidFill>
                <a:latin typeface="Century Gothic" pitchFamily="34" charset="0"/>
              </a:rPr>
              <a:t>Numero Unico Emergenza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41" name="Rectangle 5"/>
          <p:cNvSpPr>
            <a:spLocks noChangeArrowheads="1"/>
          </p:cNvSpPr>
          <p:nvPr/>
        </p:nvSpPr>
        <p:spPr bwMode="auto">
          <a:xfrm>
            <a:off x="864096" y="1988840"/>
            <a:ext cx="8100392" cy="350865"/>
          </a:xfrm>
          <a:prstGeom prst="rect">
            <a:avLst/>
          </a:prstGeom>
          <a:noFill/>
          <a:ln w="12700">
            <a:noFill/>
            <a:miter lim="800000"/>
            <a:headEnd/>
            <a:tailEnd/>
          </a:ln>
          <a:effectLst/>
        </p:spPr>
        <p:txBody>
          <a:bodyPr lIns="0" tIns="0" rIns="0" bIns="0">
            <a:spAutoFit/>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lnSpc>
                <a:spcPct val="95000"/>
              </a:lnSpc>
              <a:spcBef>
                <a:spcPct val="80000"/>
              </a:spcBef>
              <a:spcAft>
                <a:spcPts val="0"/>
              </a:spcAft>
              <a:buClr>
                <a:srgbClr val="FF9900"/>
              </a:buClr>
              <a:buFont typeface="Wingdings" pitchFamily="2" charset="2"/>
              <a:buNone/>
              <a:defRPr/>
            </a:pPr>
            <a:r>
              <a:rPr lang="it-IT" sz="2400" b="1" dirty="0">
                <a:ln w="11430"/>
                <a:solidFill>
                  <a:srgbClr val="000099"/>
                </a:solidFill>
                <a:effectLst>
                  <a:outerShdw blurRad="80000" dist="40000" dir="5040000" algn="tl">
                    <a:srgbClr val="000000">
                      <a:alpha val="30000"/>
                    </a:srgbClr>
                  </a:outerShdw>
                </a:effectLst>
                <a:latin typeface="+mn-lt"/>
                <a:cs typeface="+mn-cs"/>
              </a:rPr>
              <a:t>- INIZIA IMMEDIATAMENTE LE COMPRESSIONI TORACICHE</a:t>
            </a:r>
          </a:p>
        </p:txBody>
      </p:sp>
      <p:sp>
        <p:nvSpPr>
          <p:cNvPr id="500755" name="Rectangle 19"/>
          <p:cNvSpPr>
            <a:spLocks noChangeArrowheads="1"/>
          </p:cNvSpPr>
          <p:nvPr/>
        </p:nvSpPr>
        <p:spPr bwMode="auto">
          <a:xfrm>
            <a:off x="1080310" y="5229200"/>
            <a:ext cx="6948074" cy="1255728"/>
          </a:xfrm>
          <a:prstGeom prst="rect">
            <a:avLst/>
          </a:prstGeom>
          <a:noFill/>
          <a:ln w="12700">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lnSpc>
                <a:spcPct val="90000"/>
              </a:lnSpc>
              <a:spcBef>
                <a:spcPts val="0"/>
              </a:spcBef>
              <a:spcAft>
                <a:spcPts val="0"/>
              </a:spcAft>
              <a:defRPr/>
            </a:pPr>
            <a:r>
              <a:rPr lang="en-US" sz="2800" b="1" dirty="0">
                <a:ln w="11430"/>
                <a:solidFill>
                  <a:srgbClr val="002060"/>
                </a:solidFill>
                <a:effectLst>
                  <a:outerShdw blurRad="50800" dist="39000" dir="5460000" algn="tl">
                    <a:srgbClr val="000000">
                      <a:alpha val="38000"/>
                    </a:srgbClr>
                  </a:outerShdw>
                </a:effectLst>
                <a:latin typeface="+mn-lt"/>
                <a:cs typeface="+mn-cs"/>
              </a:rPr>
              <a:t>MAGGIORI POSSIBILITÀ DI </a:t>
            </a:r>
            <a:r>
              <a:rPr lang="en-US" sz="2800" b="1" dirty="0">
                <a:ln w="11430"/>
                <a:solidFill>
                  <a:srgbClr val="C00000"/>
                </a:solidFill>
                <a:effectLst>
                  <a:outerShdw blurRad="50800" dist="39000" dir="5460000" algn="tl">
                    <a:srgbClr val="000000">
                      <a:alpha val="38000"/>
                    </a:srgbClr>
                  </a:outerShdw>
                </a:effectLst>
                <a:latin typeface="+mn-lt"/>
                <a:cs typeface="+mn-cs"/>
              </a:rPr>
              <a:t>RECUPERO</a:t>
            </a:r>
            <a:r>
              <a:rPr lang="en-US" sz="2800" b="1" dirty="0">
                <a:ln w="11430"/>
                <a:solidFill>
                  <a:srgbClr val="002060"/>
                </a:solidFill>
                <a:effectLst>
                  <a:outerShdw blurRad="50800" dist="39000" dir="5460000" algn="tl">
                    <a:srgbClr val="000000">
                      <a:alpha val="38000"/>
                    </a:srgbClr>
                  </a:outerShdw>
                </a:effectLst>
                <a:latin typeface="+mn-lt"/>
                <a:cs typeface="+mn-cs"/>
              </a:rPr>
              <a:t>                  DELLE FUNZIONI VITALI                                           NELLA VITTIMA DI ACC</a:t>
            </a:r>
            <a:endParaRPr lang="it-IT" sz="2800" b="1" dirty="0">
              <a:ln w="11430"/>
              <a:solidFill>
                <a:srgbClr val="002060"/>
              </a:solidFill>
              <a:effectLst>
                <a:outerShdw blurRad="50800" dist="39000" dir="5460000" algn="tl">
                  <a:srgbClr val="000000">
                    <a:alpha val="38000"/>
                  </a:srgbClr>
                </a:outerShdw>
              </a:effectLst>
              <a:latin typeface="+mn-lt"/>
              <a:cs typeface="+mn-cs"/>
            </a:endParaRPr>
          </a:p>
        </p:txBody>
      </p:sp>
      <p:sp>
        <p:nvSpPr>
          <p:cNvPr id="25" name="Rectangle 5"/>
          <p:cNvSpPr>
            <a:spLocks noChangeArrowheads="1"/>
          </p:cNvSpPr>
          <p:nvPr/>
        </p:nvSpPr>
        <p:spPr bwMode="auto">
          <a:xfrm>
            <a:off x="864096" y="2492896"/>
            <a:ext cx="7884368" cy="701731"/>
          </a:xfrm>
          <a:prstGeom prst="rect">
            <a:avLst/>
          </a:prstGeom>
          <a:noFill/>
          <a:ln w="12700">
            <a:noFill/>
            <a:miter lim="800000"/>
            <a:headEnd/>
            <a:tailEnd/>
          </a:ln>
          <a:effectLst/>
        </p:spPr>
        <p:txBody>
          <a:bodyPr lIns="0" tIns="0" rIns="0" bIns="0">
            <a:spAutoFit/>
            <a:scene3d>
              <a:camera prst="orthographicFront"/>
              <a:lightRig rig="glow" dir="tl">
                <a:rot lat="0" lon="0" rev="5400000"/>
              </a:lightRig>
            </a:scene3d>
            <a:sp3d contourW="12700">
              <a:bevelT w="25400" h="25400"/>
              <a:contourClr>
                <a:schemeClr val="accent6">
                  <a:shade val="73000"/>
                </a:schemeClr>
              </a:contourClr>
            </a:sp3d>
          </a:bodyPr>
          <a:lstStyle/>
          <a:p>
            <a:pPr marL="177800" indent="-177800" eaLnBrk="1" fontAlgn="auto" hangingPunct="1">
              <a:lnSpc>
                <a:spcPct val="95000"/>
              </a:lnSpc>
              <a:spcBef>
                <a:spcPct val="80000"/>
              </a:spcBef>
              <a:spcAft>
                <a:spcPts val="0"/>
              </a:spcAft>
              <a:buClr>
                <a:srgbClr val="FF9900"/>
              </a:buClr>
              <a:buFont typeface="Wingdings" pitchFamily="2" charset="2"/>
              <a:buNone/>
              <a:defRPr/>
            </a:pPr>
            <a:r>
              <a:rPr lang="it-IT" sz="2400" b="1" dirty="0">
                <a:ln w="11430"/>
                <a:solidFill>
                  <a:srgbClr val="000099"/>
                </a:solidFill>
                <a:effectLst>
                  <a:outerShdw blurRad="80000" dist="40000" dir="5040000" algn="tl">
                    <a:srgbClr val="000000">
                      <a:alpha val="30000"/>
                    </a:srgbClr>
                  </a:outerShdw>
                </a:effectLst>
                <a:latin typeface="+mn-lt"/>
                <a:cs typeface="+mn-cs"/>
              </a:rPr>
              <a:t>- RIDUCI AL MINIMO LE INTERRUZIONI DELLE                   COMPRESSIONI TORACICHE ESTERNE</a:t>
            </a:r>
          </a:p>
        </p:txBody>
      </p:sp>
      <p:sp>
        <p:nvSpPr>
          <p:cNvPr id="26" name="Rectangle 5"/>
          <p:cNvSpPr>
            <a:spLocks noChangeArrowheads="1"/>
          </p:cNvSpPr>
          <p:nvPr/>
        </p:nvSpPr>
        <p:spPr bwMode="auto">
          <a:xfrm>
            <a:off x="864096" y="3366167"/>
            <a:ext cx="7596336" cy="350865"/>
          </a:xfrm>
          <a:prstGeom prst="rect">
            <a:avLst/>
          </a:prstGeom>
          <a:noFill/>
          <a:ln w="12700">
            <a:noFill/>
            <a:miter lim="800000"/>
            <a:headEnd/>
            <a:tailEnd/>
          </a:ln>
          <a:effectLst/>
        </p:spPr>
        <p:txBody>
          <a:bodyPr lIns="0" tIns="0" rIns="0" bIns="0">
            <a:spAutoFit/>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lnSpc>
                <a:spcPct val="95000"/>
              </a:lnSpc>
              <a:spcBef>
                <a:spcPct val="80000"/>
              </a:spcBef>
              <a:spcAft>
                <a:spcPts val="0"/>
              </a:spcAft>
              <a:buClr>
                <a:srgbClr val="FF9900"/>
              </a:buClr>
              <a:buFont typeface="Wingdings" pitchFamily="2" charset="2"/>
              <a:buNone/>
              <a:defRPr/>
            </a:pPr>
            <a:r>
              <a:rPr lang="it-IT" sz="2400" b="1" dirty="0">
                <a:ln w="11430"/>
                <a:solidFill>
                  <a:srgbClr val="000099"/>
                </a:solidFill>
                <a:effectLst>
                  <a:outerShdw blurRad="80000" dist="40000" dir="5040000" algn="tl">
                    <a:srgbClr val="000000">
                      <a:alpha val="30000"/>
                    </a:srgbClr>
                  </a:outerShdw>
                </a:effectLst>
                <a:latin typeface="+mn-lt"/>
                <a:cs typeface="+mn-cs"/>
              </a:rPr>
              <a:t>- APPLICA IL DAE APPENA DISPONIBILE</a:t>
            </a:r>
          </a:p>
        </p:txBody>
      </p:sp>
      <p:cxnSp>
        <p:nvCxnSpPr>
          <p:cNvPr id="28" name="Connettore 2 27"/>
          <p:cNvCxnSpPr/>
          <p:nvPr/>
        </p:nvCxnSpPr>
        <p:spPr>
          <a:xfrm rot="5400000">
            <a:off x="4320381" y="4682332"/>
            <a:ext cx="790575" cy="158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5"/>
          <p:cNvSpPr>
            <a:spLocks noChangeArrowheads="1"/>
          </p:cNvSpPr>
          <p:nvPr/>
        </p:nvSpPr>
        <p:spPr bwMode="auto">
          <a:xfrm>
            <a:off x="899592" y="1052736"/>
            <a:ext cx="7848872" cy="701731"/>
          </a:xfrm>
          <a:prstGeom prst="rect">
            <a:avLst/>
          </a:prstGeom>
          <a:noFill/>
          <a:ln w="12700">
            <a:noFill/>
            <a:miter lim="800000"/>
            <a:headEnd/>
            <a:tailEnd/>
          </a:ln>
          <a:effectLst/>
        </p:spPr>
        <p:txBody>
          <a:bodyPr lIns="0" tIns="0" rIns="0" bIns="0">
            <a:spAutoFit/>
            <a:scene3d>
              <a:camera prst="orthographicFront"/>
              <a:lightRig rig="glow" dir="tl">
                <a:rot lat="0" lon="0" rev="5400000"/>
              </a:lightRig>
            </a:scene3d>
            <a:sp3d contourW="12700">
              <a:bevelT w="25400" h="25400"/>
              <a:contourClr>
                <a:schemeClr val="accent6">
                  <a:shade val="73000"/>
                </a:schemeClr>
              </a:contourClr>
            </a:sp3d>
          </a:bodyPr>
          <a:lstStyle/>
          <a:p>
            <a:pPr marL="177800" indent="-177800" eaLnBrk="1" fontAlgn="auto" hangingPunct="1">
              <a:lnSpc>
                <a:spcPct val="95000"/>
              </a:lnSpc>
              <a:spcBef>
                <a:spcPct val="80000"/>
              </a:spcBef>
              <a:spcAft>
                <a:spcPts val="0"/>
              </a:spcAft>
              <a:buClr>
                <a:srgbClr val="FF9900"/>
              </a:buClr>
              <a:buFont typeface="Wingdings" pitchFamily="2" charset="2"/>
              <a:buNone/>
              <a:defRPr/>
            </a:pPr>
            <a:r>
              <a:rPr lang="it-IT" sz="2400" b="1" dirty="0">
                <a:ln w="11430"/>
                <a:solidFill>
                  <a:srgbClr val="000099"/>
                </a:solidFill>
                <a:effectLst>
                  <a:outerShdw blurRad="80000" dist="40000" dir="5040000" algn="tl">
                    <a:srgbClr val="000000">
                      <a:alpha val="30000"/>
                    </a:srgbClr>
                  </a:outerShdw>
                </a:effectLst>
                <a:latin typeface="+mn-lt"/>
                <a:cs typeface="+mn-cs"/>
              </a:rPr>
              <a:t>- ALLERTA TEMPESTIVAMENTE IL SISTEMA DI EMERGENZA SANITARIA-118</a:t>
            </a:r>
          </a:p>
        </p:txBody>
      </p:sp>
      <p:sp>
        <p:nvSpPr>
          <p:cNvPr id="12" name="Rectangle 5"/>
          <p:cNvSpPr>
            <a:spLocks noChangeArrowheads="1"/>
          </p:cNvSpPr>
          <p:nvPr/>
        </p:nvSpPr>
        <p:spPr bwMode="auto">
          <a:xfrm>
            <a:off x="827584" y="3861048"/>
            <a:ext cx="8102134" cy="701731"/>
          </a:xfrm>
          <a:prstGeom prst="rect">
            <a:avLst/>
          </a:prstGeom>
          <a:noFill/>
          <a:ln w="12700">
            <a:noFill/>
            <a:miter lim="800000"/>
            <a:headEnd/>
            <a:tailEnd/>
          </a:ln>
          <a:effectLst/>
        </p:spPr>
        <p:txBody>
          <a:bodyPr lIns="0" tIns="0" rIns="0" bIns="0">
            <a:spAutoFit/>
            <a:scene3d>
              <a:camera prst="orthographicFront"/>
              <a:lightRig rig="glow" dir="tl">
                <a:rot lat="0" lon="0" rev="5400000"/>
              </a:lightRig>
            </a:scene3d>
            <a:sp3d contourW="12700">
              <a:bevelT w="25400" h="25400"/>
              <a:contourClr>
                <a:schemeClr val="accent6">
                  <a:shade val="73000"/>
                </a:schemeClr>
              </a:contourClr>
            </a:sp3d>
          </a:bodyPr>
          <a:lstStyle/>
          <a:p>
            <a:pPr marL="177800" indent="-177800" eaLnBrk="1" fontAlgn="auto" hangingPunct="1">
              <a:lnSpc>
                <a:spcPct val="95000"/>
              </a:lnSpc>
              <a:spcBef>
                <a:spcPct val="80000"/>
              </a:spcBef>
              <a:spcAft>
                <a:spcPts val="0"/>
              </a:spcAft>
              <a:buClr>
                <a:srgbClr val="FF9900"/>
              </a:buClr>
              <a:buFont typeface="Wingdings" pitchFamily="2" charset="2"/>
              <a:buNone/>
              <a:defRPr/>
            </a:pPr>
            <a:r>
              <a:rPr lang="it-IT" sz="2400" b="1" dirty="0">
                <a:ln w="11430"/>
                <a:solidFill>
                  <a:srgbClr val="C00000"/>
                </a:solidFill>
                <a:effectLst>
                  <a:outerShdw blurRad="80000" dist="40000" dir="5040000" algn="tl">
                    <a:srgbClr val="000000">
                      <a:alpha val="30000"/>
                    </a:srgbClr>
                  </a:outerShdw>
                </a:effectLst>
                <a:latin typeface="+mn-lt"/>
                <a:cs typeface="+mn-cs"/>
              </a:rPr>
              <a:t>-  SEGUI LA STESSA SEQUENZA SIA PER GLI ADULTI CHE PER I BAMBINI</a:t>
            </a:r>
          </a:p>
        </p:txBody>
      </p:sp>
      <p:sp>
        <p:nvSpPr>
          <p:cNvPr id="106505" name="Segnaposto numero diapositiva 13"/>
          <p:cNvSpPr>
            <a:spLocks noGrp="1"/>
          </p:cNvSpPr>
          <p:nvPr>
            <p:ph type="sldNum" sz="quarter" idx="4294967295"/>
          </p:nvPr>
        </p:nvSpPr>
        <p:spPr bwMode="auto">
          <a:xfrm>
            <a:off x="1835150" y="6524625"/>
            <a:ext cx="3673475" cy="365125"/>
          </a:xfrm>
          <a:prstGeom prst="rect">
            <a:avLst/>
          </a:prstGeom>
          <a:noFill/>
          <a:ln>
            <a:miter lim="800000"/>
            <a:headEnd/>
            <a:tailEnd/>
          </a:ln>
        </p:spPr>
        <p:txBody>
          <a:bodyPr/>
          <a:lstStyle/>
          <a:p>
            <a:pPr algn="r" eaLnBrk="1" hangingPunct="1"/>
            <a:fld id="{680E42DE-4708-4995-845B-171456BB3C9F}" type="slidenum">
              <a:rPr lang="it-IT" altLang="it-IT" sz="1400">
                <a:latin typeface="Calibri" pitchFamily="34" charset="0"/>
              </a:rPr>
              <a:pPr algn="r" eaLnBrk="1" hangingPunct="1"/>
              <a:t>50</a:t>
            </a:fld>
            <a:endParaRPr lang="it-IT" altLang="it-IT" sz="1400">
              <a:latin typeface="Calibri" pitchFamily="34" charset="0"/>
            </a:endParaRPr>
          </a:p>
        </p:txBody>
      </p:sp>
      <p:sp>
        <p:nvSpPr>
          <p:cNvPr id="15" name="Segnaposto contenuto 2"/>
          <p:cNvSpPr txBox="1">
            <a:spLocks/>
          </p:cNvSpPr>
          <p:nvPr/>
        </p:nvSpPr>
        <p:spPr>
          <a:xfrm>
            <a:off x="467544" y="188640"/>
            <a:ext cx="8183562" cy="642937"/>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Conclusioni</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3" cstate="print"/>
          <a:srcRect/>
          <a:stretch>
            <a:fillRect/>
          </a:stretch>
        </p:blipFill>
        <p:spPr bwMode="auto">
          <a:xfrm>
            <a:off x="2371725" y="5765800"/>
            <a:ext cx="4019550" cy="687388"/>
          </a:xfrm>
          <a:prstGeom prst="rect">
            <a:avLst/>
          </a:prstGeom>
          <a:noFill/>
          <a:ln w="9525">
            <a:noFill/>
            <a:miter lim="800000"/>
            <a:headEnd/>
            <a:tailEnd/>
          </a:ln>
        </p:spPr>
      </p:pic>
      <p:sp>
        <p:nvSpPr>
          <p:cNvPr id="4" name="Rettangolo 5"/>
          <p:cNvSpPr/>
          <p:nvPr/>
        </p:nvSpPr>
        <p:spPr>
          <a:xfrm>
            <a:off x="1547813" y="5229225"/>
            <a:ext cx="5165725" cy="5349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compatLnSpc="0">
            <a:spAutoFit/>
          </a:bodyPr>
          <a:lstStyle/>
          <a:p>
            <a:pPr eaLnBrk="1" hangingPunct="1">
              <a:defRPr/>
            </a:pPr>
            <a:r>
              <a:rPr lang="it-IT" sz="2800" dirty="0">
                <a:effectLst>
                  <a:outerShdw dist="17961" dir="2700000">
                    <a:scrgbClr r="0" g="0" b="0"/>
                  </a:outerShdw>
                </a:effectLst>
                <a:latin typeface="Century Gothic" pitchFamily="34"/>
                <a:ea typeface="Segoe UI" pitchFamily="2"/>
                <a:cs typeface="Tahoma" pitchFamily="2"/>
              </a:rPr>
              <a:t>Disponibile c/o gli </a:t>
            </a:r>
            <a:r>
              <a:rPr lang="it-IT" sz="2800" dirty="0" err="1">
                <a:effectLst>
                  <a:outerShdw dist="17961" dir="2700000">
                    <a:scrgbClr r="0" g="0" b="0"/>
                  </a:outerShdw>
                </a:effectLst>
                <a:latin typeface="Century Gothic" pitchFamily="34"/>
                <a:ea typeface="Segoe UI" pitchFamily="2"/>
                <a:cs typeface="Tahoma" pitchFamily="2"/>
              </a:rPr>
              <a:t>store</a:t>
            </a:r>
            <a:endParaRPr lang="it-IT" sz="2800" dirty="0">
              <a:effectLst>
                <a:outerShdw dist="17961" dir="2700000">
                  <a:scrgbClr r="0" g="0" b="0"/>
                </a:outerShdw>
              </a:effectLst>
              <a:latin typeface="Century Gothic" pitchFamily="34"/>
              <a:ea typeface="Segoe UI" pitchFamily="2"/>
              <a:cs typeface="Tahoma" pitchFamily="2"/>
            </a:endParaRPr>
          </a:p>
        </p:txBody>
      </p:sp>
      <p:sp>
        <p:nvSpPr>
          <p:cNvPr id="5" name="Titolo 1"/>
          <p:cNvSpPr/>
          <p:nvPr/>
        </p:nvSpPr>
        <p:spPr>
          <a:xfrm>
            <a:off x="1169988" y="3500438"/>
            <a:ext cx="6858000" cy="17287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gn="ctr" eaLnBrk="1" hangingPunct="1">
              <a:lnSpc>
                <a:spcPct val="80000"/>
              </a:lnSpc>
              <a:defRPr/>
            </a:pPr>
            <a:r>
              <a:rPr lang="it-IT" sz="2800" b="1" dirty="0">
                <a:solidFill>
                  <a:srgbClr val="FF0000"/>
                </a:solidFill>
                <a:latin typeface="Century Gothic" pitchFamily="34"/>
                <a:ea typeface="Arial" pitchFamily="34"/>
                <a:cs typeface="Arial" pitchFamily="34"/>
              </a:rPr>
              <a:t>WHERE ARE U: </a:t>
            </a:r>
            <a:r>
              <a:rPr lang="it-IT" sz="2800" b="1" dirty="0" err="1">
                <a:solidFill>
                  <a:srgbClr val="FF0000"/>
                </a:solidFill>
                <a:latin typeface="Century Gothic" pitchFamily="34"/>
                <a:ea typeface="Arial" pitchFamily="34"/>
                <a:cs typeface="Arial" pitchFamily="34"/>
              </a:rPr>
              <a:t>App</a:t>
            </a:r>
            <a:r>
              <a:rPr lang="it-IT" sz="2800" b="1" dirty="0">
                <a:solidFill>
                  <a:srgbClr val="FF0000"/>
                </a:solidFill>
                <a:latin typeface="Century Gothic" pitchFamily="34"/>
                <a:ea typeface="Arial" pitchFamily="34"/>
                <a:cs typeface="Arial" pitchFamily="34"/>
              </a:rPr>
              <a:t> per la localizzazione</a:t>
            </a:r>
            <a:br>
              <a:rPr lang="it-IT" sz="2800" b="1" dirty="0">
                <a:solidFill>
                  <a:srgbClr val="FF0000"/>
                </a:solidFill>
                <a:latin typeface="Century Gothic" pitchFamily="34"/>
                <a:ea typeface="Arial" pitchFamily="34"/>
                <a:cs typeface="Arial" pitchFamily="34"/>
              </a:rPr>
            </a:br>
            <a:r>
              <a:rPr lang="it-IT" sz="2800" b="1" dirty="0">
                <a:solidFill>
                  <a:srgbClr val="FF0000"/>
                </a:solidFill>
                <a:latin typeface="Century Gothic" pitchFamily="34"/>
                <a:ea typeface="Arial" pitchFamily="34"/>
                <a:cs typeface="Arial" pitchFamily="34"/>
              </a:rPr>
              <a:t>disponibile gratuitamente per tutti:</a:t>
            </a:r>
            <a:br>
              <a:rPr lang="it-IT" sz="2800" b="1" dirty="0">
                <a:solidFill>
                  <a:srgbClr val="FF0000"/>
                </a:solidFill>
                <a:latin typeface="Century Gothic" pitchFamily="34"/>
                <a:ea typeface="Arial" pitchFamily="34"/>
                <a:cs typeface="Arial" pitchFamily="34"/>
              </a:rPr>
            </a:br>
            <a:r>
              <a:rPr lang="it-IT" sz="2800" b="1" dirty="0">
                <a:solidFill>
                  <a:srgbClr val="FF0000"/>
                </a:solidFill>
                <a:latin typeface="Century Gothic" pitchFamily="34"/>
                <a:ea typeface="Arial" pitchFamily="34"/>
                <a:cs typeface="Arial" pitchFamily="34"/>
              </a:rPr>
              <a:t>cittadini e amministrazioni pubbliche</a:t>
            </a:r>
          </a:p>
        </p:txBody>
      </p:sp>
      <p:pic>
        <p:nvPicPr>
          <p:cNvPr id="18437" name="Picture 2"/>
          <p:cNvPicPr>
            <a:picLocks noChangeAspect="1" noChangeArrowheads="1"/>
          </p:cNvPicPr>
          <p:nvPr/>
        </p:nvPicPr>
        <p:blipFill>
          <a:blip r:embed="rId4" cstate="print"/>
          <a:srcRect/>
          <a:stretch>
            <a:fillRect/>
          </a:stretch>
        </p:blipFill>
        <p:spPr bwMode="auto">
          <a:xfrm>
            <a:off x="846138" y="1844675"/>
            <a:ext cx="7518400" cy="1709738"/>
          </a:xfrm>
          <a:prstGeom prst="rect">
            <a:avLst/>
          </a:prstGeom>
          <a:noFill/>
          <a:ln w="9525">
            <a:noFill/>
            <a:miter lim="800000"/>
            <a:headEnd/>
            <a:tailEnd/>
          </a:ln>
        </p:spPr>
      </p:pic>
      <p:sp>
        <p:nvSpPr>
          <p:cNvPr id="7" name="Titolo 6"/>
          <p:cNvSpPr>
            <a:spLocks noGrp="1"/>
          </p:cNvSpPr>
          <p:nvPr>
            <p:ph type="title"/>
          </p:nvPr>
        </p:nvSpPr>
        <p:spPr>
          <a:xfrm>
            <a:off x="1062038" y="260350"/>
            <a:ext cx="6943725" cy="1417638"/>
          </a:xfrm>
        </p:spPr>
        <p:txBody>
          <a:bodyPr>
            <a:normAutofit fontScale="90000"/>
          </a:bodyPr>
          <a:lstStyle/>
          <a:p>
            <a:pPr eaLnBrk="1" hangingPunct="1">
              <a:defRPr/>
            </a:pPr>
            <a:r>
              <a:rPr lang="it-IT" b="1" dirty="0">
                <a:solidFill>
                  <a:srgbClr val="FF0000"/>
                </a:solidFill>
                <a:latin typeface="Century Gothic" panose="020B0502020202020204" pitchFamily="34" charset="0"/>
              </a:rPr>
              <a:t>Evoluzione della localizzazione</a:t>
            </a:r>
          </a:p>
        </p:txBody>
      </p:sp>
      <p:sp>
        <p:nvSpPr>
          <p:cNvPr id="8" name="Rettangolo 7"/>
          <p:cNvSpPr/>
          <p:nvPr/>
        </p:nvSpPr>
        <p:spPr>
          <a:xfrm>
            <a:off x="7257138" y="6453338"/>
            <a:ext cx="553357" cy="27699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defRPr/>
            </a:pPr>
            <a:r>
              <a:rPr lang="it-IT" sz="1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 action="ppaction://noaction"/>
              </a:rPr>
              <a:t>JUMP</a:t>
            </a:r>
            <a:endParaRPr lang="it-IT" sz="1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468313" y="773113"/>
            <a:ext cx="8280400" cy="1495425"/>
          </a:xfrm>
          <a:prstGeom prst="rect">
            <a:avLst/>
          </a:prstGeom>
          <a:noFill/>
          <a:ln w="9525">
            <a:noFill/>
            <a:miter lim="800000"/>
            <a:headEnd/>
            <a:tailEnd/>
          </a:ln>
        </p:spPr>
        <p:txBody>
          <a:bodyPr anchor="ctr">
            <a:spAutoFit/>
          </a:bodyPr>
          <a:lstStyle/>
          <a:p>
            <a:pPr algn="ctr">
              <a:lnSpc>
                <a:spcPct val="88000"/>
              </a:lnSpc>
              <a:spcBef>
                <a:spcPct val="30000"/>
              </a:spcBef>
            </a:pPr>
            <a:endParaRPr lang="it-IT" altLang="it-IT" sz="1000" b="1">
              <a:solidFill>
                <a:srgbClr val="002060"/>
              </a:solidFill>
              <a:latin typeface="Century Gothic" pitchFamily="34" charset="0"/>
            </a:endParaRPr>
          </a:p>
          <a:p>
            <a:pPr algn="ctr">
              <a:lnSpc>
                <a:spcPct val="88000"/>
              </a:lnSpc>
              <a:spcBef>
                <a:spcPct val="30000"/>
              </a:spcBef>
            </a:pPr>
            <a:r>
              <a:rPr lang="it-IT" altLang="it-IT" sz="2400" b="1">
                <a:solidFill>
                  <a:srgbClr val="002060"/>
                </a:solidFill>
                <a:latin typeface="Century Gothic" pitchFamily="34" charset="0"/>
              </a:rPr>
              <a:t>In Lombardia il sistema emergenza 118 è passato dalle 12 Centrali Operative Provinciali alle 4 Sale Operative Regionali Emergenza Urgenza </a:t>
            </a:r>
          </a:p>
          <a:p>
            <a:pPr algn="ctr">
              <a:lnSpc>
                <a:spcPct val="88000"/>
              </a:lnSpc>
              <a:spcBef>
                <a:spcPct val="30000"/>
              </a:spcBef>
            </a:pPr>
            <a:endParaRPr lang="it-IT" altLang="it-IT" sz="1000" b="1">
              <a:solidFill>
                <a:srgbClr val="002060"/>
              </a:solidFill>
              <a:latin typeface="Century Gothic" pitchFamily="34" charset="0"/>
            </a:endParaRPr>
          </a:p>
        </p:txBody>
      </p:sp>
      <p:sp>
        <p:nvSpPr>
          <p:cNvPr id="20483" name="Segnaposto numero diapositiva 9"/>
          <p:cNvSpPr>
            <a:spLocks noGrp="1"/>
          </p:cNvSpPr>
          <p:nvPr>
            <p:ph type="sldNum" sz="quarter" idx="4294967295"/>
          </p:nvPr>
        </p:nvSpPr>
        <p:spPr bwMode="auto">
          <a:xfrm>
            <a:off x="2843213" y="6519863"/>
            <a:ext cx="3673475" cy="365125"/>
          </a:xfrm>
          <a:prstGeom prst="rect">
            <a:avLst/>
          </a:prstGeom>
          <a:noFill/>
          <a:ln>
            <a:miter lim="800000"/>
            <a:headEnd/>
            <a:tailEnd/>
          </a:ln>
        </p:spPr>
        <p:txBody>
          <a:bodyPr/>
          <a:lstStyle/>
          <a:p>
            <a:pPr algn="ctr" eaLnBrk="1" hangingPunct="1"/>
            <a:fld id="{E30BC08F-E8B4-4E05-A714-54511F1A57DA}" type="slidenum">
              <a:rPr lang="it-IT" altLang="it-IT" sz="1400">
                <a:solidFill>
                  <a:srgbClr val="000000"/>
                </a:solidFill>
                <a:latin typeface="Calibri" pitchFamily="34" charset="0"/>
              </a:rPr>
              <a:pPr algn="ctr" eaLnBrk="1" hangingPunct="1"/>
              <a:t>7</a:t>
            </a:fld>
            <a:endParaRPr lang="it-IT" altLang="it-IT" sz="1400">
              <a:solidFill>
                <a:srgbClr val="000000"/>
              </a:solidFill>
              <a:latin typeface="Calibri" pitchFamily="34" charset="0"/>
            </a:endParaRPr>
          </a:p>
        </p:txBody>
      </p:sp>
      <p:sp>
        <p:nvSpPr>
          <p:cNvPr id="11" name="Segnaposto contenuto 2"/>
          <p:cNvSpPr txBox="1">
            <a:spLocks/>
          </p:cNvSpPr>
          <p:nvPr/>
        </p:nvSpPr>
        <p:spPr>
          <a:xfrm>
            <a:off x="467544" y="343448"/>
            <a:ext cx="8183562" cy="642937"/>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it-IT" b="1" spc="50" dirty="0">
                <a:ln w="11430"/>
                <a:solidFill>
                  <a:srgbClr val="FF3300"/>
                </a:solidFill>
                <a:latin typeface="Century Gothic" pitchFamily="34" charset="0"/>
              </a:rPr>
              <a:t>S.O.R.E.U</a:t>
            </a:r>
            <a:endParaRPr lang="it-IT" sz="2400" b="1" spc="50" dirty="0">
              <a:ln w="11430"/>
              <a:solidFill>
                <a:srgbClr val="FF3300"/>
              </a:solidFill>
              <a:latin typeface="Century Gothic" pitchFamily="34" charset="0"/>
            </a:endParaRPr>
          </a:p>
        </p:txBody>
      </p:sp>
      <p:pic>
        <p:nvPicPr>
          <p:cNvPr id="20485" name="Picture 2" descr="Immagine del territorio di competenza delle 4 Sale Operative Regionali "/>
          <p:cNvPicPr>
            <a:picLocks noChangeAspect="1" noChangeArrowheads="1"/>
          </p:cNvPicPr>
          <p:nvPr/>
        </p:nvPicPr>
        <p:blipFill>
          <a:blip r:embed="rId3" cstate="print"/>
          <a:srcRect/>
          <a:stretch>
            <a:fillRect/>
          </a:stretch>
        </p:blipFill>
        <p:spPr bwMode="auto">
          <a:xfrm>
            <a:off x="2411413" y="2697163"/>
            <a:ext cx="5329237" cy="33321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ChangeArrowheads="1"/>
          </p:cNvSpPr>
          <p:nvPr/>
        </p:nvSpPr>
        <p:spPr bwMode="auto">
          <a:xfrm>
            <a:off x="1527175" y="-26988"/>
            <a:ext cx="8229600" cy="817563"/>
          </a:xfrm>
          <a:prstGeom prst="rect">
            <a:avLst/>
          </a:prstGeom>
          <a:noFill/>
          <a:ln w="9525">
            <a:noFill/>
            <a:miter lim="800000"/>
            <a:headEnd/>
            <a:tailEnd/>
          </a:ln>
        </p:spPr>
        <p:txBody>
          <a:bodyPr/>
          <a:lstStyle/>
          <a:p>
            <a:pPr algn="ctr" eaLnBrk="1" hangingPunct="1"/>
            <a:br>
              <a:rPr lang="it-IT" altLang="it-IT" sz="2800" b="1">
                <a:solidFill>
                  <a:srgbClr val="002060"/>
                </a:solidFill>
                <a:latin typeface="Century Gothic" pitchFamily="34" charset="0"/>
              </a:rPr>
            </a:br>
            <a:r>
              <a:rPr lang="it-IT" altLang="it-IT" sz="2800" b="1">
                <a:solidFill>
                  <a:srgbClr val="002060"/>
                </a:solidFill>
                <a:latin typeface="Century Gothic" pitchFamily="34" charset="0"/>
              </a:rPr>
              <a:t>Morte Cardiaca Improvvisa</a:t>
            </a:r>
          </a:p>
        </p:txBody>
      </p:sp>
      <p:pic>
        <p:nvPicPr>
          <p:cNvPr id="17" name="Picture 4" descr="orologio_2"/>
          <p:cNvPicPr>
            <a:picLocks noChangeAspect="1" noChangeArrowheads="1"/>
          </p:cNvPicPr>
          <p:nvPr/>
        </p:nvPicPr>
        <p:blipFill>
          <a:blip r:embed="rId3" cstate="print"/>
          <a:srcRect/>
          <a:stretch>
            <a:fillRect/>
          </a:stretch>
        </p:blipFill>
        <p:spPr bwMode="auto">
          <a:xfrm>
            <a:off x="250825" y="1270000"/>
            <a:ext cx="5200650" cy="4103688"/>
          </a:xfrm>
          <a:prstGeom prst="rect">
            <a:avLst/>
          </a:prstGeom>
          <a:noFill/>
          <a:ln>
            <a:noFill/>
          </a:ln>
          <a:effectLst>
            <a:outerShdw blurRad="50800" dist="38100" dir="8100000" algn="tr" rotWithShape="0">
              <a:srgbClr val="000099">
                <a:alpha val="40000"/>
              </a:srgbClr>
            </a:outerShdw>
          </a:effectLst>
        </p:spPr>
      </p:pic>
      <p:pic>
        <p:nvPicPr>
          <p:cNvPr id="42" name="Picture 2" descr="frex_rossa"/>
          <p:cNvPicPr>
            <a:picLocks noChangeAspect="1" noChangeArrowheads="1"/>
          </p:cNvPicPr>
          <p:nvPr/>
        </p:nvPicPr>
        <p:blipFill>
          <a:blip r:embed="rId4" cstate="print"/>
          <a:srcRect/>
          <a:stretch>
            <a:fillRect/>
          </a:stretch>
        </p:blipFill>
        <p:spPr bwMode="auto">
          <a:xfrm>
            <a:off x="3670300" y="760413"/>
            <a:ext cx="2846388" cy="5405437"/>
          </a:xfrm>
          <a:prstGeom prst="rect">
            <a:avLst/>
          </a:prstGeom>
          <a:noFill/>
          <a:ln w="9525">
            <a:noFill/>
            <a:miter lim="800000"/>
            <a:headEnd/>
            <a:tailEnd/>
          </a:ln>
        </p:spPr>
      </p:pic>
      <p:sp>
        <p:nvSpPr>
          <p:cNvPr id="20" name="Rectangle 7"/>
          <p:cNvSpPr>
            <a:spLocks noChangeArrowheads="1"/>
          </p:cNvSpPr>
          <p:nvPr/>
        </p:nvSpPr>
        <p:spPr bwMode="auto">
          <a:xfrm>
            <a:off x="4603750" y="1270000"/>
            <a:ext cx="4937125" cy="523875"/>
          </a:xfrm>
          <a:prstGeom prst="rect">
            <a:avLst/>
          </a:prstGeom>
          <a:noFill/>
          <a:ln w="9525">
            <a:noFill/>
            <a:miter lim="800000"/>
            <a:headEnd/>
            <a:tailEnd/>
          </a:ln>
        </p:spPr>
        <p:txBody>
          <a:bodyPr>
            <a:spAutoFit/>
          </a:bodyPr>
          <a:lstStyle/>
          <a:p>
            <a:pPr algn="ctr"/>
            <a:r>
              <a:rPr lang="it-IT" altLang="it-IT" sz="2800" b="1">
                <a:latin typeface="Century Gothic" pitchFamily="34" charset="0"/>
              </a:rPr>
              <a:t>Perdita di Coscienza</a:t>
            </a:r>
          </a:p>
        </p:txBody>
      </p:sp>
      <p:sp>
        <p:nvSpPr>
          <p:cNvPr id="24" name="Rectangle 11"/>
          <p:cNvSpPr>
            <a:spLocks noChangeArrowheads="1"/>
          </p:cNvSpPr>
          <p:nvPr/>
        </p:nvSpPr>
        <p:spPr bwMode="auto">
          <a:xfrm>
            <a:off x="5934075" y="2205038"/>
            <a:ext cx="3214688" cy="954087"/>
          </a:xfrm>
          <a:prstGeom prst="rect">
            <a:avLst/>
          </a:prstGeom>
          <a:noFill/>
          <a:ln w="9525">
            <a:noFill/>
            <a:miter lim="800000"/>
            <a:headEnd/>
            <a:tailEnd/>
          </a:ln>
        </p:spPr>
        <p:txBody>
          <a:bodyPr>
            <a:spAutoFit/>
          </a:bodyPr>
          <a:lstStyle/>
          <a:p>
            <a:r>
              <a:rPr lang="it-IT" altLang="it-IT" sz="2800" b="1">
                <a:latin typeface="Century Gothic" pitchFamily="34" charset="0"/>
              </a:rPr>
              <a:t>Arresto </a:t>
            </a:r>
          </a:p>
          <a:p>
            <a:r>
              <a:rPr lang="it-IT" altLang="it-IT" sz="2800" b="1">
                <a:latin typeface="Century Gothic" pitchFamily="34" charset="0"/>
              </a:rPr>
              <a:t>  Respiratorio</a:t>
            </a:r>
          </a:p>
        </p:txBody>
      </p:sp>
      <p:sp>
        <p:nvSpPr>
          <p:cNvPr id="28" name="Rectangle 15"/>
          <p:cNvSpPr>
            <a:spLocks noChangeArrowheads="1"/>
          </p:cNvSpPr>
          <p:nvPr/>
        </p:nvSpPr>
        <p:spPr bwMode="auto">
          <a:xfrm>
            <a:off x="6240463" y="3573463"/>
            <a:ext cx="2601912" cy="954087"/>
          </a:xfrm>
          <a:prstGeom prst="rect">
            <a:avLst/>
          </a:prstGeom>
          <a:noFill/>
          <a:ln w="9525">
            <a:noFill/>
            <a:miter lim="800000"/>
            <a:headEnd/>
            <a:tailEnd/>
          </a:ln>
        </p:spPr>
        <p:txBody>
          <a:bodyPr>
            <a:spAutoFit/>
          </a:bodyPr>
          <a:lstStyle/>
          <a:p>
            <a:r>
              <a:rPr lang="it-IT" altLang="it-IT" sz="2800" b="1">
                <a:latin typeface="Century Gothic" pitchFamily="34" charset="0"/>
              </a:rPr>
              <a:t>   </a:t>
            </a:r>
            <a:r>
              <a:rPr lang="it-IT" altLang="it-IT" sz="2800" b="1" u="sng">
                <a:solidFill>
                  <a:srgbClr val="0070C0"/>
                </a:solidFill>
                <a:latin typeface="Century Gothic" pitchFamily="34" charset="0"/>
              </a:rPr>
              <a:t>ARRESTO </a:t>
            </a:r>
          </a:p>
          <a:p>
            <a:r>
              <a:rPr lang="it-IT" altLang="it-IT" sz="2800" b="1" u="sng">
                <a:solidFill>
                  <a:srgbClr val="0070C0"/>
                </a:solidFill>
                <a:latin typeface="Century Gothic" pitchFamily="34" charset="0"/>
              </a:rPr>
              <a:t>CARDIACO</a:t>
            </a:r>
          </a:p>
        </p:txBody>
      </p:sp>
      <p:sp>
        <p:nvSpPr>
          <p:cNvPr id="32" name="Rectangle 19"/>
          <p:cNvSpPr>
            <a:spLocks noChangeArrowheads="1"/>
          </p:cNvSpPr>
          <p:nvPr/>
        </p:nvSpPr>
        <p:spPr bwMode="auto">
          <a:xfrm>
            <a:off x="6043613" y="4851400"/>
            <a:ext cx="1768475" cy="954088"/>
          </a:xfrm>
          <a:prstGeom prst="rect">
            <a:avLst/>
          </a:prstGeom>
          <a:noFill/>
          <a:ln w="9525">
            <a:noFill/>
            <a:miter lim="800000"/>
            <a:headEnd/>
            <a:tailEnd/>
          </a:ln>
        </p:spPr>
        <p:txBody>
          <a:bodyPr>
            <a:spAutoFit/>
          </a:bodyPr>
          <a:lstStyle/>
          <a:p>
            <a:r>
              <a:rPr lang="it-IT" altLang="it-IT" sz="2800" b="1">
                <a:latin typeface="Century Gothic" pitchFamily="34" charset="0"/>
              </a:rPr>
              <a:t>   Morte </a:t>
            </a:r>
          </a:p>
          <a:p>
            <a:r>
              <a:rPr lang="it-IT" altLang="it-IT" sz="2800" b="1">
                <a:latin typeface="Century Gothic" pitchFamily="34" charset="0"/>
              </a:rPr>
              <a:t>Clinica</a:t>
            </a:r>
          </a:p>
        </p:txBody>
      </p:sp>
      <p:sp>
        <p:nvSpPr>
          <p:cNvPr id="36" name="Rectangle 23"/>
          <p:cNvSpPr>
            <a:spLocks noChangeArrowheads="1"/>
          </p:cNvSpPr>
          <p:nvPr/>
        </p:nvSpPr>
        <p:spPr bwMode="auto">
          <a:xfrm>
            <a:off x="2887663" y="5556250"/>
            <a:ext cx="1814512" cy="954088"/>
          </a:xfrm>
          <a:prstGeom prst="rect">
            <a:avLst/>
          </a:prstGeom>
          <a:noFill/>
          <a:ln w="12700">
            <a:noFill/>
            <a:miter lim="800000"/>
            <a:headEnd/>
            <a:tailEnd/>
          </a:ln>
        </p:spPr>
        <p:txBody>
          <a:bodyPr wrap="none">
            <a:spAutoFit/>
          </a:bodyPr>
          <a:lstStyle/>
          <a:p>
            <a:pPr algn="r"/>
            <a:r>
              <a:rPr lang="it-IT" altLang="it-IT" sz="2800" b="1">
                <a:latin typeface="Century Gothic" pitchFamily="34" charset="0"/>
              </a:rPr>
              <a:t>Morte </a:t>
            </a:r>
          </a:p>
          <a:p>
            <a:pPr algn="r"/>
            <a:r>
              <a:rPr lang="it-IT" altLang="it-IT" sz="2800" b="1">
                <a:latin typeface="Century Gothic" pitchFamily="34" charset="0"/>
              </a:rPr>
              <a:t>Biologica</a:t>
            </a:r>
          </a:p>
        </p:txBody>
      </p:sp>
      <p:sp>
        <p:nvSpPr>
          <p:cNvPr id="22538" name="Segnaposto numero diapositiva 9"/>
          <p:cNvSpPr txBox="1">
            <a:spLocks/>
          </p:cNvSpPr>
          <p:nvPr/>
        </p:nvSpPr>
        <p:spPr bwMode="auto">
          <a:xfrm>
            <a:off x="2843213" y="6519863"/>
            <a:ext cx="3673475" cy="365125"/>
          </a:xfrm>
          <a:prstGeom prst="rect">
            <a:avLst/>
          </a:prstGeom>
          <a:noFill/>
          <a:ln w="9525">
            <a:noFill/>
            <a:miter lim="800000"/>
            <a:headEnd/>
            <a:tailEnd/>
          </a:ln>
        </p:spPr>
        <p:txBody>
          <a:bodyPr/>
          <a:lstStyle/>
          <a:p>
            <a:pPr algn="ctr" eaLnBrk="1" hangingPunct="1"/>
            <a:fld id="{15E82522-B803-4D45-BB1B-FFBD65C59C78}" type="slidenum">
              <a:rPr lang="it-IT" altLang="it-IT" sz="1400">
                <a:latin typeface="Calibri" pitchFamily="34" charset="0"/>
              </a:rPr>
              <a:pPr algn="ctr" eaLnBrk="1" hangingPunct="1"/>
              <a:t>8</a:t>
            </a:fld>
            <a:endParaRPr lang="it-IT" altLang="it-IT" sz="1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2000"/>
                                        <p:tgtEl>
                                          <p:spTgt spid="4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nodeType="afterGroup">
                            <p:stCondLst>
                              <p:cond delay="2500"/>
                            </p:stCondLst>
                            <p:childTnLst>
                              <p:par>
                                <p:cTn id="16" presetID="22" presetClass="entr" presetSubtype="1"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childTnLst>
                          </p:cTn>
                        </p:par>
                        <p:par>
                          <p:cTn id="19" fill="hold" nodeType="afterGroup">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childTnLst>
                          </p:cTn>
                        </p:par>
                        <p:par>
                          <p:cTn id="23" fill="hold" nodeType="afterGroup">
                            <p:stCondLst>
                              <p:cond delay="3500"/>
                            </p:stCondLst>
                            <p:childTnLst>
                              <p:par>
                                <p:cTn id="24" presetID="22" presetClass="entr" presetSubtype="1"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childTnLst>
                          </p:cTn>
                        </p:par>
                        <p:par>
                          <p:cTn id="27" fill="hold" nodeType="afterGroup">
                            <p:stCondLst>
                              <p:cond delay="4000"/>
                            </p:stCondLst>
                            <p:childTnLst>
                              <p:par>
                                <p:cTn id="28" presetID="22" presetClass="entr" presetSubtype="1"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8" grpId="0"/>
      <p:bldP spid="32"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srcRect/>
          <a:stretch>
            <a:fillRect/>
          </a:stretch>
        </p:blipFill>
        <p:spPr bwMode="auto">
          <a:xfrm>
            <a:off x="14288" y="1620838"/>
            <a:ext cx="9105900" cy="3827462"/>
          </a:xfrm>
          <a:prstGeom prst="rect">
            <a:avLst/>
          </a:prstGeom>
          <a:noFill/>
          <a:ln w="9525">
            <a:noFill/>
            <a:miter lim="800000"/>
            <a:headEnd/>
            <a:tailEnd/>
          </a:ln>
        </p:spPr>
      </p:pic>
      <p:sp>
        <p:nvSpPr>
          <p:cNvPr id="4" name="Rettangolo 3"/>
          <p:cNvSpPr/>
          <p:nvPr/>
        </p:nvSpPr>
        <p:spPr>
          <a:xfrm>
            <a:off x="0" y="404664"/>
            <a:ext cx="9311674"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buFont typeface="Arial" pitchFamily="34" charset="0"/>
              <a:buNone/>
              <a:defRPr/>
            </a:pPr>
            <a:r>
              <a:rPr lang="it-IT" sz="4000" b="1" spc="50" dirty="0">
                <a:ln w="11430"/>
                <a:gradFill>
                  <a:gsLst>
                    <a:gs pos="25000">
                      <a:schemeClr val="accent2">
                        <a:satMod val="155000"/>
                      </a:schemeClr>
                    </a:gs>
                    <a:gs pos="100000">
                      <a:schemeClr val="accent2">
                        <a:shade val="45000"/>
                        <a:satMod val="165000"/>
                      </a:schemeClr>
                    </a:gs>
                  </a:gsLst>
                  <a:lin ang="5400000"/>
                </a:gradFill>
                <a:latin typeface="Century Gothic" pitchFamily="34" charset="0"/>
              </a:rPr>
              <a:t>La Catena della Sopravvivenza</a:t>
            </a:r>
          </a:p>
        </p:txBody>
      </p:sp>
      <p:sp>
        <p:nvSpPr>
          <p:cNvPr id="5" name="CasellaDiTesto 4"/>
          <p:cNvSpPr txBox="1"/>
          <p:nvPr/>
        </p:nvSpPr>
        <p:spPr>
          <a:xfrm>
            <a:off x="1259632" y="5761829"/>
            <a:ext cx="2714644" cy="357190"/>
          </a:xfrm>
          <a:prstGeom prst="rect">
            <a:avLst/>
          </a:prstGeo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buFont typeface="Arial" pitchFamily="34" charset="0"/>
              <a:buNone/>
              <a:defRPr/>
            </a:pPr>
            <a:r>
              <a:rPr lang="it-IT" sz="1100" i="1" spc="50" dirty="0">
                <a:ln w="11430"/>
                <a:solidFill>
                  <a:srgbClr val="002060"/>
                </a:solidFill>
                <a:latin typeface="Century Gothic" pitchFamily="34" charset="0"/>
                <a:cs typeface="+mn-cs"/>
              </a:rPr>
              <a:t>immagine tratta da</a:t>
            </a:r>
          </a:p>
        </p:txBody>
      </p:sp>
      <p:pic>
        <p:nvPicPr>
          <p:cNvPr id="24581" name="Immagine 5" descr="Senza titolo-3 copia.png"/>
          <p:cNvPicPr>
            <a:picLocks noChangeAspect="1"/>
          </p:cNvPicPr>
          <p:nvPr/>
        </p:nvPicPr>
        <p:blipFill>
          <a:blip r:embed="rId4" cstate="print"/>
          <a:srcRect/>
          <a:stretch>
            <a:fillRect/>
          </a:stretch>
        </p:blipFill>
        <p:spPr bwMode="auto">
          <a:xfrm>
            <a:off x="3181350" y="5715000"/>
            <a:ext cx="1104900" cy="285750"/>
          </a:xfrm>
          <a:prstGeom prst="rect">
            <a:avLst/>
          </a:prstGeom>
          <a:noFill/>
          <a:ln w="9525">
            <a:noFill/>
            <a:miter lim="800000"/>
            <a:headEnd/>
            <a:tailEnd/>
          </a:ln>
        </p:spPr>
      </p:pic>
      <p:pic>
        <p:nvPicPr>
          <p:cNvPr id="24582" name="Picture 4"/>
          <p:cNvPicPr>
            <a:picLocks noChangeAspect="1" noChangeArrowheads="1"/>
          </p:cNvPicPr>
          <p:nvPr/>
        </p:nvPicPr>
        <p:blipFill>
          <a:blip r:embed="rId5" cstate="print"/>
          <a:srcRect/>
          <a:stretch>
            <a:fillRect/>
          </a:stretch>
        </p:blipFill>
        <p:spPr bwMode="auto">
          <a:xfrm>
            <a:off x="323529" y="5372458"/>
            <a:ext cx="624130" cy="63388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lgn="ctr">
          <a:buFont typeface="Arial" pitchFamily="34" charset="0"/>
          <a:buNone/>
          <a:defRPr sz="3500" b="1" spc="50" dirty="0" smtClean="0">
            <a:ln w="11430"/>
            <a:gradFill>
              <a:gsLst>
                <a:gs pos="25000">
                  <a:schemeClr val="accent2">
                    <a:satMod val="155000"/>
                  </a:schemeClr>
                </a:gs>
                <a:gs pos="100000">
                  <a:schemeClr val="accent2">
                    <a:shade val="45000"/>
                    <a:satMod val="165000"/>
                  </a:schemeClr>
                </a:gs>
              </a:gsLst>
              <a:lin ang="5400000"/>
            </a:gradFill>
            <a:latin typeface="Century Gothic" pitchFamily="34" charset="0"/>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4327</TotalTime>
  <Words>5888</Words>
  <Application>Microsoft Office PowerPoint</Application>
  <PresentationFormat>Presentazione su schermo (4:3)</PresentationFormat>
  <Paragraphs>548</Paragraphs>
  <Slides>50</Slides>
  <Notes>48</Notes>
  <HiddenSlides>0</HiddenSlides>
  <MMClips>1</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2</vt:i4>
      </vt:variant>
      <vt:variant>
        <vt:lpstr>Titoli diapositive</vt:lpstr>
      </vt:variant>
      <vt:variant>
        <vt:i4>50</vt:i4>
      </vt:variant>
    </vt:vector>
  </HeadingPairs>
  <TitlesOfParts>
    <vt:vector size="61" baseType="lpstr">
      <vt:lpstr>Arial</vt:lpstr>
      <vt:lpstr>Calibri</vt:lpstr>
      <vt:lpstr>Century Gothic</vt:lpstr>
      <vt:lpstr>Impact</vt:lpstr>
      <vt:lpstr>Tahoma</vt:lpstr>
      <vt:lpstr>Verdana</vt:lpstr>
      <vt:lpstr>Wingdings</vt:lpstr>
      <vt:lpstr>Wingdings 2</vt:lpstr>
      <vt:lpstr>Personalizza struttura</vt:lpstr>
      <vt:lpstr>Immagine bitmap</vt:lpstr>
      <vt:lpstr>Picture</vt:lpstr>
      <vt:lpstr>Presentazione standard di PowerPoint</vt:lpstr>
      <vt:lpstr>Presentazione standard di PowerPoint</vt:lpstr>
      <vt:lpstr>Presentazione standard di PowerPoint</vt:lpstr>
      <vt:lpstr>LE CENTRALI UNICHE DI RISPOSTA (CUR) NUE 112 DELLA LOMBARDIA</vt:lpstr>
      <vt:lpstr>Presentazione standard di PowerPoint</vt:lpstr>
      <vt:lpstr>Evoluzione della localizzazione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Valutazione attività telefonica oraria della COEU</dc:title>
  <dc:creator>Baratella Stefano;Fulvio Kette</dc:creator>
  <cp:lastModifiedBy>Donato Cerreto</cp:lastModifiedBy>
  <cp:revision>228</cp:revision>
  <dcterms:created xsi:type="dcterms:W3CDTF">2011-05-20T13:55:58Z</dcterms:created>
  <dcterms:modified xsi:type="dcterms:W3CDTF">2019-09-19T10:05:22Z</dcterms:modified>
</cp:coreProperties>
</file>